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28"/>
  </p:notesMasterIdLst>
  <p:handoutMasterIdLst>
    <p:handoutMasterId r:id="rId29"/>
  </p:handoutMasterIdLst>
  <p:sldIdLst>
    <p:sldId id="256" r:id="rId3"/>
    <p:sldId id="314" r:id="rId4"/>
    <p:sldId id="318" r:id="rId5"/>
    <p:sldId id="259" r:id="rId6"/>
    <p:sldId id="260" r:id="rId7"/>
    <p:sldId id="263" r:id="rId8"/>
    <p:sldId id="321" r:id="rId9"/>
    <p:sldId id="322" r:id="rId10"/>
    <p:sldId id="335" r:id="rId11"/>
    <p:sldId id="331" r:id="rId12"/>
    <p:sldId id="338" r:id="rId13"/>
    <p:sldId id="262" r:id="rId14"/>
    <p:sldId id="328" r:id="rId15"/>
    <p:sldId id="279" r:id="rId16"/>
    <p:sldId id="319" r:id="rId17"/>
    <p:sldId id="343" r:id="rId18"/>
    <p:sldId id="350" r:id="rId19"/>
    <p:sldId id="281" r:id="rId20"/>
    <p:sldId id="344" r:id="rId21"/>
    <p:sldId id="341" r:id="rId22"/>
    <p:sldId id="348" r:id="rId23"/>
    <p:sldId id="345" r:id="rId24"/>
    <p:sldId id="346" r:id="rId25"/>
    <p:sldId id="347" r:id="rId26"/>
    <p:sldId id="34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  <a:srgbClr val="0000FF"/>
    <a:srgbClr val="6801FF"/>
    <a:srgbClr val="B3B5B8"/>
    <a:srgbClr val="B0B2B5"/>
    <a:srgbClr val="8633FF"/>
    <a:srgbClr val="9933FF"/>
    <a:srgbClr val="FF9A05"/>
    <a:srgbClr val="456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6" autoAdjust="0"/>
    <p:restoredTop sz="95289" autoAdjust="0"/>
  </p:normalViewPr>
  <p:slideViewPr>
    <p:cSldViewPr snapToGrid="0" showGuides="1">
      <p:cViewPr varScale="1">
        <p:scale>
          <a:sx n="102" d="100"/>
          <a:sy n="102" d="100"/>
        </p:scale>
        <p:origin x="246" y="114"/>
      </p:cViewPr>
      <p:guideLst>
        <p:guide orient="horz" pos="2160"/>
        <p:guide pos="192"/>
      </p:guideLst>
    </p:cSldViewPr>
  </p:slideViewPr>
  <p:outlineViewPr>
    <p:cViewPr>
      <p:scale>
        <a:sx n="33" d="100"/>
        <a:sy n="33" d="100"/>
      </p:scale>
      <p:origin x="0" y="-3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237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3A4B34-CEE7-4CA3-9CCC-1DBF599CA1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AD588A-164E-46DB-8916-D00DBCC578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2AEBE-B935-4B05-8ECA-035976574DEC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0272F-D4C4-4F42-90CA-D01C3E3986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FED89-4775-4035-9FBF-9B2B04DA51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2E47D-0C2A-4736-9B27-CD221A4C5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092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A2208-5D0A-B540-A733-0DB9788FFBC6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A7AC3-9B87-EF45-80B5-F39E807AD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420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Changes: In, left-of-shear, mesoscale, DL, quasi-steady-state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7AC3-9B87-EF45-80B5-F39E807AD2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2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Title: Axisymmetric wind field response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7AC3-9B87-EF45-80B5-F39E807AD2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39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b and c</a:t>
            </a:r>
          </a:p>
          <a:p>
            <a:r>
              <a:rPr lang="en-US" dirty="0"/>
              <a:t>Height level (Red line)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7AC3-9B87-EF45-80B5-F39E807AD2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7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Units of wind field and pressure field.</a:t>
            </a:r>
          </a:p>
          <a:p>
            <a:r>
              <a:rPr lang="en-US" dirty="0"/>
              <a:t>+p’</a:t>
            </a:r>
          </a:p>
          <a:p>
            <a:r>
              <a:rPr lang="en-US" dirty="0"/>
              <a:t>-p’</a:t>
            </a:r>
          </a:p>
          <a:p>
            <a:r>
              <a:rPr lang="en-US" dirty="0"/>
              <a:t>What are the contours?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7AC3-9B87-EF45-80B5-F39E807AD2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85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7AC3-9B87-EF45-80B5-F39E807AD2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8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w contour label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7AC3-9B87-EF45-80B5-F39E807AD2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4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7AC3-9B87-EF45-80B5-F39E807AD2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2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455D07-E3EB-49B7-A0A1-02278A86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564290-56F5-4D1E-8EDB-96815D1E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85A77E-9B34-4CC2-8316-1A6400F6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93E2-DCD4-45CD-8ABC-EF641F526201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FA3936-AD24-4830-97D5-B875BA1B7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86DE0A-F928-4A42-B861-C0217E7B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6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ABF24F-3D32-4B55-99E0-436F28F20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7DB1D5-9ED3-43F8-AADF-A17093645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2C2D95-5651-41C7-BA5B-F0C6BD2C1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5E73-B6F9-4A98-8873-6458F3DB06ED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6332A4-FF93-41D7-B7A9-37985430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F3F75D-7DAA-4664-A080-845C1CBC2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09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117209-E74B-4B74-9BDC-630B8DF87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DD4A20-52E1-4A16-A41A-51856435A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7EC775-ADAB-4720-B68F-2D89964B2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B85D-6E58-4ED4-958A-BE213D397F4F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EFE14A-5F18-418B-81AD-8718D5BBF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0B2A4D-44D3-40F3-95BF-0E87DA7D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86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E8B5-C311-4D84-B531-B5712846DF04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67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2F1A4-00ED-4AE4-A94C-E5412EB85444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1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5D17-80B9-4E78-BF64-A5BE67873F60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71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86D6-9365-4C00-9804-28E01169A417}" type="datetime1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61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8F36-E67E-4B2E-B748-68D49310A652}" type="datetime1">
              <a:rPr lang="en-US" smtClean="0"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74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1DF4-BEC7-44EF-B719-24C2C7977B2B}" type="datetime1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99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206-D380-496F-B249-D86043B79B8B}" type="datetime1">
              <a:rPr lang="en-US" smtClean="0"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18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5217-83EA-421F-8776-7118810FA5C8}" type="datetime1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9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46C7AC-92C3-4509-90D6-C95EA9E6C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EFAE1D-0FDD-4A71-950C-2462782D0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D9273-F9A3-472F-BB94-2EFFE83DD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9543-64B1-426D-BA86-069F1E8FEAD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A4750E-B616-4774-A444-724F8F43F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D97B7C-2FF6-4119-802A-EB48BFD44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115094"/>
            <a:ext cx="620111" cy="365125"/>
          </a:xfrm>
        </p:spPr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33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8E872-017B-43BF-A164-F8381993106A}" type="datetime1">
              <a:rPr lang="en-US" smtClean="0"/>
              <a:t>5/23/2018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13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6691-A222-454A-AC01-7118E259C1D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39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C930-1959-4692-A0A3-F81661295706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3628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0534-F366-4C4B-946C-A308ADF1A800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38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C617-76F4-44B0-9293-6B17775813ED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9598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8C98-9869-4FD5-980F-D9F4F6D96F4A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2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7715-6BD5-4CA5-8AD6-CD232E3435D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24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4B68-CBAA-4BF0-AC0D-4514EA377CE0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1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257CD3-E969-49CB-BB5A-360E42E4A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481548-EA34-4BDB-85B5-8410CBB95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F28A3B-0BBF-4440-8FA8-0229088B2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B0C9-24F3-4994-ABA1-8C94A6496A04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0BB0A9-F331-412F-96E8-99C531B23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EFFE6D-E075-440D-ADE4-EE84B358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0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1A8D6A-B5D2-440A-AAC4-719919C3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A413C5-1E20-4957-A107-3D8C79715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D94C0F-7F52-4A31-AC7E-E2DE2AC75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872798-16FC-4974-A1A2-F0FA9FFF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566-EA79-4E90-B112-163544AB9089}" type="datetime1">
              <a:rPr lang="en-US" smtClean="0"/>
              <a:t>5/23/2018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FD51D9-0056-4186-A38E-F062F7C85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E26490-72D0-4A59-931C-B0A820601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1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723A8D-509D-4138-8421-00EDF601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59BF6E-05D0-4E16-95E4-2321566EE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43530E-7255-4A57-A11A-6AD1DE198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40E3BB8-F5F2-4F98-A75E-64601B06D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6737A7D-70D9-4384-8653-14F82E2E1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DFC72D-48DF-44CB-8558-1AC28651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456-8D45-4479-A199-9877930DBFB7}" type="datetime1">
              <a:rPr lang="en-US" smtClean="0"/>
              <a:t>5/23/2018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20863BB-6B53-47B4-870E-C7E93CE3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E1A13D-BF05-4333-8782-9051648C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43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E02391-668F-4490-8C7B-08DB988F6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B8F30D4-DDF3-4A11-8F33-5BC00085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9858-C916-4351-898B-08D490262567}" type="datetime1">
              <a:rPr lang="en-US" smtClean="0"/>
              <a:t>5/23/2018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936C625-4895-4220-84F5-DF495BB0D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C5EEDF-9887-4E8F-87D1-B51BFF94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93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47E60B-C2DC-4A35-AEF6-55AC16F0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B6E0-6D7A-47AB-8128-E80721D051EB}" type="datetime1">
              <a:rPr lang="en-US" smtClean="0"/>
              <a:t>5/23/2018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38734E-D368-4DA1-96DD-7B2AB4032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BAD329-7B30-4AA0-87A8-EACAADFC8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9EE989-9BDE-48DA-A014-AAC6FAE35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7B1E11-5C7D-4AE3-8F75-71CB02A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BBB63E-57AA-4A8B-BCBE-C46324C14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28B17C-19C6-448C-AFC1-61FF4DAF4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E375-630E-414C-9D63-1549F5E8D3D6}" type="datetime1">
              <a:rPr lang="en-US" smtClean="0"/>
              <a:t>5/23/2018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21C8B7-8264-4696-ACE6-EA68152F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5BCBDF-2C04-4EAF-B2DA-6304BA1E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3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23EDEB-3072-4208-9BC7-4B68D7EB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F5EBC-36EB-4F26-A5DC-438C5BAE6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AC79CA-2379-41EF-824D-CFDA5420D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E383F2-4201-48DF-93C6-8255D81E5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9B0A-406A-47BE-9A73-235DC118CD6F}" type="datetime1">
              <a:rPr lang="en-US" smtClean="0"/>
              <a:t>5/23/2018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9A161-50CE-4AF2-B570-65E1AA89D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251E5D-8812-477B-BD30-3F4E7498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9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7EF922C-1935-4117-9B92-9CA2D93E1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B2A556-012A-4C50-BCDC-65C759843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17E018-8B48-43FE-BAD0-3AA6B8579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DA85B-5CE8-4D76-A8D8-9C550885ACD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4D6F-76AC-4E8E-A895-9944D6EBF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418C3F-5AE6-44F7-BEDE-B2181C707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D2C03-EEF7-456D-AABF-BBB33CFE10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ED460-E672-4A8E-82C5-FDC81F47F8C6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52D2C03-EEF7-456D-AABF-BBB33CFE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if"/><Relationship Id="rId7" Type="http://schemas.openxmlformats.org/officeDocument/2006/relationships/image" Target="../media/image27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openxmlformats.org/officeDocument/2006/relationships/image" Target="../media/image22.tif"/><Relationship Id="rId7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"/><Relationship Id="rId4" Type="http://schemas.openxmlformats.org/officeDocument/2006/relationships/image" Target="../media/image23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"/><Relationship Id="rId3" Type="http://schemas.openxmlformats.org/officeDocument/2006/relationships/image" Target="../media/image12.png"/><Relationship Id="rId7" Type="http://schemas.openxmlformats.org/officeDocument/2006/relationships/image" Target="../media/image36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5.tif"/><Relationship Id="rId4" Type="http://schemas.openxmlformats.org/officeDocument/2006/relationships/image" Target="../media/image34.tif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"/><Relationship Id="rId3" Type="http://schemas.openxmlformats.org/officeDocument/2006/relationships/image" Target="../media/image30.png"/><Relationship Id="rId7" Type="http://schemas.openxmlformats.org/officeDocument/2006/relationships/image" Target="../media/image36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5.tif"/><Relationship Id="rId4" Type="http://schemas.openxmlformats.org/officeDocument/2006/relationships/image" Target="../media/image31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7" Type="http://schemas.openxmlformats.org/officeDocument/2006/relationships/image" Target="../media/image4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3" Type="http://schemas.openxmlformats.org/officeDocument/2006/relationships/image" Target="../media/image38.tif"/><Relationship Id="rId7" Type="http://schemas.openxmlformats.org/officeDocument/2006/relationships/image" Target="../media/image4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5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4" Type="http://schemas.openxmlformats.org/officeDocument/2006/relationships/image" Target="../media/image13.tif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tif"/><Relationship Id="rId4" Type="http://schemas.openxmlformats.org/officeDocument/2006/relationships/image" Target="../media/image1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474E86-68D4-496C-9764-0C80DE4BF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836" y="199300"/>
            <a:ext cx="8837083" cy="1800225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4562DB"/>
                </a:solidFill>
              </a:rPr>
              <a:t>Examining the Impact of Stratiform </a:t>
            </a:r>
            <a:r>
              <a:rPr lang="en-US" sz="3600" b="1" dirty="0" err="1">
                <a:solidFill>
                  <a:srgbClr val="4562DB"/>
                </a:solidFill>
              </a:rPr>
              <a:t>Rainband</a:t>
            </a:r>
            <a:r>
              <a:rPr lang="en-US" sz="3600" b="1" dirty="0">
                <a:solidFill>
                  <a:srgbClr val="4562DB"/>
                </a:solidFill>
              </a:rPr>
              <a:t> Heating on TC Structure using Idealized Simulations</a:t>
            </a:r>
            <a:endParaRPr lang="en-US" sz="3600" dirty="0">
              <a:solidFill>
                <a:srgbClr val="4562D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A1F88-1D3E-4845-A4FE-945A7F115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91" y="3333781"/>
            <a:ext cx="3469345" cy="2956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C15262-AE73-435F-B31D-03B706A46969}"/>
              </a:ext>
            </a:extLst>
          </p:cNvPr>
          <p:cNvSpPr txBox="1"/>
          <p:nvPr/>
        </p:nvSpPr>
        <p:spPr>
          <a:xfrm>
            <a:off x="4211627" y="6350923"/>
            <a:ext cx="1884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Hurricane Rita 2005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D4128E2-3AB8-4BD6-B02B-DC92131B7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836" y="2065474"/>
            <a:ext cx="6858000" cy="1207345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Chris Yu and Anthony C. Didlake, Jr.</a:t>
            </a:r>
          </a:p>
          <a:p>
            <a:pPr algn="l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Pennsylvania State University</a:t>
            </a:r>
          </a:p>
          <a:p>
            <a:pPr algn="l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 22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2018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F716A2-2D78-43DA-8C49-EF82BD76AC2B}"/>
              </a:ext>
            </a:extLst>
          </p:cNvPr>
          <p:cNvGrpSpPr/>
          <p:nvPr/>
        </p:nvGrpSpPr>
        <p:grpSpPr>
          <a:xfrm>
            <a:off x="872836" y="4969786"/>
            <a:ext cx="1346204" cy="1535025"/>
            <a:chOff x="2161175" y="126088"/>
            <a:chExt cx="2384697" cy="2719180"/>
          </a:xfrm>
          <a:solidFill>
            <a:schemeClr val="bg1">
              <a:alpha val="0"/>
            </a:schemeClr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032DB3-8F0F-4694-B2D9-EBF1107FA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62" b="3079"/>
            <a:stretch/>
          </p:blipFill>
          <p:spPr>
            <a:xfrm>
              <a:off x="2299654" y="126088"/>
              <a:ext cx="2107739" cy="2177050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086C2D-DF3C-43C7-BFAA-3876A77D0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38" t="16768" b="42919"/>
            <a:stretch/>
          </p:blipFill>
          <p:spPr>
            <a:xfrm>
              <a:off x="2161175" y="2364526"/>
              <a:ext cx="2384697" cy="480742"/>
            </a:xfrm>
            <a:prstGeom prst="rect">
              <a:avLst/>
            </a:prstGeom>
            <a:grpFill/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75E4391-850C-4CBB-AF8A-7B4243BF9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3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49480" r="50646" b="2949"/>
          <a:stretch/>
        </p:blipFill>
        <p:spPr>
          <a:xfrm>
            <a:off x="8052740" y="3313216"/>
            <a:ext cx="3930733" cy="337132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75639" y="3081652"/>
            <a:ext cx="3438592" cy="3574145"/>
            <a:chOff x="728707" y="3159728"/>
            <a:chExt cx="3438592" cy="3574145"/>
          </a:xfrm>
        </p:grpSpPr>
        <p:grpSp>
          <p:nvGrpSpPr>
            <p:cNvPr id="26" name="Group 25"/>
            <p:cNvGrpSpPr/>
            <p:nvPr/>
          </p:nvGrpSpPr>
          <p:grpSpPr>
            <a:xfrm>
              <a:off x="728707" y="3269964"/>
              <a:ext cx="3438592" cy="3463909"/>
              <a:chOff x="728707" y="3269964"/>
              <a:chExt cx="3438592" cy="3463909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7" t="48364" r="55909" b="1472"/>
              <a:stretch/>
            </p:blipFill>
            <p:spPr>
              <a:xfrm>
                <a:off x="728707" y="3500113"/>
                <a:ext cx="3438592" cy="323376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235768" y="3269964"/>
                <a:ext cx="2292096" cy="3116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101892" y="3159728"/>
              <a:ext cx="2537436" cy="483149"/>
              <a:chOff x="988695" y="3084537"/>
              <a:chExt cx="2537436" cy="483149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988695" y="3084537"/>
                <a:ext cx="2292096" cy="3116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032439" y="3167576"/>
                <a:ext cx="24936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/>
                  <a:t>Laplacian</a:t>
                </a:r>
                <a:r>
                  <a:rPr lang="en-US" sz="2000" dirty="0"/>
                  <a:t> of Pressure</a:t>
                </a:r>
              </a:p>
            </p:txBody>
          </p:sp>
        </p:grpSp>
      </p:grpSp>
      <p:sp>
        <p:nvSpPr>
          <p:cNvPr id="8" name="标题 1">
            <a:extLst>
              <a:ext uri="{FF2B5EF4-FFF2-40B4-BE49-F238E27FC236}">
                <a16:creationId xmlns:a16="http://schemas.microsoft.com/office/drawing/2014/main" id="{85D003D2-94CA-4194-8A9F-D649D6F0EB58}"/>
              </a:ext>
            </a:extLst>
          </p:cNvPr>
          <p:cNvSpPr txBox="1">
            <a:spLocks/>
          </p:cNvSpPr>
          <p:nvPr/>
        </p:nvSpPr>
        <p:spPr>
          <a:xfrm>
            <a:off x="515983" y="321582"/>
            <a:ext cx="10515600" cy="64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Decomposing Pressure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6003B-F9C1-4A6B-B7C4-8A25A978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6" y="1157491"/>
            <a:ext cx="197510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Houze</a:t>
            </a:r>
            <a:r>
              <a:rPr lang="en-US" sz="2000" dirty="0"/>
              <a:t> (1993)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159643" y="3081652"/>
            <a:ext cx="2292096" cy="31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296547" y="3099140"/>
            <a:ext cx="2292096" cy="31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190484" y="3137158"/>
            <a:ext cx="3408219" cy="3519911"/>
            <a:chOff x="4190484" y="3137158"/>
            <a:chExt cx="3408219" cy="351991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7" t="47434" r="55339" b="1992"/>
            <a:stretch/>
          </p:blipFill>
          <p:spPr>
            <a:xfrm>
              <a:off x="4190484" y="3403230"/>
              <a:ext cx="3408219" cy="3253839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469594" y="3137158"/>
              <a:ext cx="3000052" cy="400110"/>
              <a:chOff x="4103737" y="3041082"/>
              <a:chExt cx="3000052" cy="400110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4424501" y="3087261"/>
                <a:ext cx="2292096" cy="304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4103737" y="3041082"/>
                    <a:ext cx="300005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2000" dirty="0" smtClean="0"/>
                            <m:t>Buoyancy</m:t>
                          </m:r>
                          <m:r>
                            <m:rPr>
                              <m:nor/>
                            </m:rPr>
                            <a:rPr lang="en-US" sz="200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 smtClean="0"/>
                            <m:t>Pressure</m:t>
                          </m:r>
                          <m:r>
                            <m:rPr>
                              <m:nor/>
                            </m:rPr>
                            <a:rPr lang="en-US" sz="200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 smtClean="0"/>
                            <m:t>Forcing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63" name="TextBox 6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03737" y="3041082"/>
                    <a:ext cx="3000052" cy="400110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1692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0" name="Group 19"/>
          <p:cNvGrpSpPr/>
          <p:nvPr/>
        </p:nvGrpSpPr>
        <p:grpSpPr>
          <a:xfrm>
            <a:off x="8290094" y="3153199"/>
            <a:ext cx="3063705" cy="400110"/>
            <a:chOff x="7637110" y="3067855"/>
            <a:chExt cx="3063705" cy="400110"/>
          </a:xfrm>
        </p:grpSpPr>
        <p:sp>
          <p:nvSpPr>
            <p:cNvPr id="60" name="Rectangle 59"/>
            <p:cNvSpPr/>
            <p:nvPr/>
          </p:nvSpPr>
          <p:spPr>
            <a:xfrm>
              <a:off x="8062993" y="3072387"/>
              <a:ext cx="2292096" cy="3080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637110" y="3067855"/>
                  <a:ext cx="30637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 dirty="0" smtClean="0"/>
                          <m:t>Dynamic</m:t>
                        </m:r>
                        <m:r>
                          <m:rPr>
                            <m:nor/>
                          </m:rPr>
                          <a:rPr lang="en-US" sz="20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2000" dirty="0" smtClean="0"/>
                          <m:t>Pressure</m:t>
                        </m:r>
                        <m:r>
                          <m:rPr>
                            <m:nor/>
                          </m:rPr>
                          <a:rPr lang="en-US" sz="20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2000" dirty="0" smtClean="0"/>
                          <m:t>Forcing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110" y="3067855"/>
                  <a:ext cx="3063705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Straight Arrow Connector 21"/>
          <p:cNvCxnSpPr/>
          <p:nvPr/>
        </p:nvCxnSpPr>
        <p:spPr>
          <a:xfrm>
            <a:off x="1196788" y="2398816"/>
            <a:ext cx="905144" cy="7956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523157" y="2398816"/>
            <a:ext cx="1908038" cy="7956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431195" y="2398816"/>
            <a:ext cx="3952784" cy="8593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/>
          <p:nvPr/>
        </p:nvGrpSpPr>
        <p:grpSpPr>
          <a:xfrm>
            <a:off x="73158" y="1523741"/>
            <a:ext cx="5486400" cy="852354"/>
            <a:chOff x="3036682" y="1250985"/>
            <a:chExt cx="5486400" cy="8523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3036682" y="1250985"/>
                  <a:ext cx="5486400" cy="7068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𝛻</m:t>
                            </m:r>
                          </m:e>
                          <m:sup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1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den>
                        </m:f>
                        <m:d>
                          <m:d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1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𝐵</m:t>
                            </m:r>
                          </m:e>
                        </m:d>
                        <m:r>
                          <a:rPr lang="en-US" sz="21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1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𝛻</m:t>
                        </m:r>
                        <m:r>
                          <a:rPr lang="en-US" sz="21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1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100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𝒗</m:t>
                            </m:r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∙</m:t>
                            </m:r>
                            <m:r>
                              <a:rPr lang="en-US" sz="2100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𝜵</m:t>
                            </m:r>
                            <m:r>
                              <a:rPr lang="en-US" sz="2100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𝒗</m:t>
                            </m:r>
                          </m:e>
                        </m:d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6682" y="1250985"/>
                  <a:ext cx="5486400" cy="70686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Right Brace 61"/>
            <p:cNvSpPr/>
            <p:nvPr/>
          </p:nvSpPr>
          <p:spPr>
            <a:xfrm rot="5400000">
              <a:off x="4070552" y="1708569"/>
              <a:ext cx="158269" cy="631271"/>
            </a:xfrm>
            <a:prstGeom prst="rightBrace">
              <a:avLst>
                <a:gd name="adj1" fmla="val 26878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ight Brace 81"/>
            <p:cNvSpPr/>
            <p:nvPr/>
          </p:nvSpPr>
          <p:spPr>
            <a:xfrm rot="5400000">
              <a:off x="5120152" y="1464855"/>
              <a:ext cx="154090" cy="1115696"/>
            </a:xfrm>
            <a:prstGeom prst="rightBrace">
              <a:avLst>
                <a:gd name="adj1" fmla="val 36495"/>
                <a:gd name="adj2" fmla="val 2414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ight Brace 84"/>
            <p:cNvSpPr/>
            <p:nvPr/>
          </p:nvSpPr>
          <p:spPr>
            <a:xfrm rot="5400000">
              <a:off x="6830654" y="1109872"/>
              <a:ext cx="154092" cy="1825664"/>
            </a:xfrm>
            <a:prstGeom prst="rightBrace">
              <a:avLst>
                <a:gd name="adj1" fmla="val 42741"/>
                <a:gd name="adj2" fmla="val 23484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5096831" y="1173720"/>
                <a:ext cx="683558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Total pressure perturbation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𝑃</m:t>
                    </m:r>
                    <m:r>
                      <a:rPr lang="en-US" sz="2000" b="0" i="1" smtClean="0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000" dirty="0"/>
                  <a:t> is dominated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𝐵</m:t>
                        </m:r>
                      </m:sub>
                      <m:sup>
                        <m:r>
                          <a:rPr lang="en-US" sz="2000" i="1"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Updraft is triggered due to the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stationary nature </a:t>
                </a:r>
                <a:r>
                  <a:rPr lang="en-US" sz="2000" dirty="0">
                    <a:solidFill>
                      <a:srgbClr val="FF0000"/>
                    </a:solidFill>
                  </a:rPr>
                  <a:t>of the heating region.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831" y="1173720"/>
                <a:ext cx="6835588" cy="1323439"/>
              </a:xfrm>
              <a:prstGeom prst="rect">
                <a:avLst/>
              </a:prstGeom>
              <a:blipFill rotWithShape="0">
                <a:blip r:embed="rId8"/>
                <a:stretch>
                  <a:fillRect l="-803" t="-2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2519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6003B-F9C1-4A6B-B7C4-8A25A978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6" y="1157491"/>
            <a:ext cx="197510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Houze</a:t>
            </a:r>
            <a:r>
              <a:rPr lang="en-US" sz="2000" dirty="0"/>
              <a:t> (1993)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2523157" y="2398816"/>
            <a:ext cx="1908038" cy="7956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/>
          <p:nvPr/>
        </p:nvGrpSpPr>
        <p:grpSpPr>
          <a:xfrm>
            <a:off x="73158" y="1523741"/>
            <a:ext cx="5486400" cy="852354"/>
            <a:chOff x="3036682" y="1250985"/>
            <a:chExt cx="5486400" cy="8523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3036682" y="1250985"/>
                  <a:ext cx="5486400" cy="7068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𝛻</m:t>
                            </m:r>
                          </m:e>
                          <m:sup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1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den>
                        </m:f>
                        <m:d>
                          <m:d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1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𝐵</m:t>
                            </m:r>
                          </m:e>
                        </m:d>
                        <m:r>
                          <a:rPr lang="en-US" sz="21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1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𝛻</m:t>
                        </m:r>
                        <m:r>
                          <a:rPr lang="en-US" sz="21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1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100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𝒗</m:t>
                            </m:r>
                            <m:r>
                              <a:rPr lang="en-US" sz="21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∙</m:t>
                            </m:r>
                            <m:r>
                              <a:rPr lang="en-US" sz="2100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𝜵</m:t>
                            </m:r>
                            <m:r>
                              <a:rPr lang="en-US" sz="2100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𝒗</m:t>
                            </m:r>
                          </m:e>
                        </m:d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6682" y="1250985"/>
                  <a:ext cx="5486400" cy="70686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Right Brace 61"/>
            <p:cNvSpPr/>
            <p:nvPr/>
          </p:nvSpPr>
          <p:spPr>
            <a:xfrm rot="5400000">
              <a:off x="4057105" y="1708569"/>
              <a:ext cx="158269" cy="631271"/>
            </a:xfrm>
            <a:prstGeom prst="rightBrace">
              <a:avLst>
                <a:gd name="adj1" fmla="val 26878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ight Brace 81"/>
            <p:cNvSpPr/>
            <p:nvPr/>
          </p:nvSpPr>
          <p:spPr>
            <a:xfrm rot="5400000">
              <a:off x="5120152" y="1464855"/>
              <a:ext cx="154090" cy="1115696"/>
            </a:xfrm>
            <a:prstGeom prst="rightBrace">
              <a:avLst>
                <a:gd name="adj1" fmla="val 36495"/>
                <a:gd name="adj2" fmla="val 2414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ight Brace 84"/>
            <p:cNvSpPr/>
            <p:nvPr/>
          </p:nvSpPr>
          <p:spPr>
            <a:xfrm rot="5400000">
              <a:off x="6830654" y="1109872"/>
              <a:ext cx="154092" cy="1825664"/>
            </a:xfrm>
            <a:prstGeom prst="rightBrace">
              <a:avLst>
                <a:gd name="adj1" fmla="val 42741"/>
                <a:gd name="adj2" fmla="val 23484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标题 1">
            <a:extLst>
              <a:ext uri="{FF2B5EF4-FFF2-40B4-BE49-F238E27FC236}">
                <a16:creationId xmlns:a16="http://schemas.microsoft.com/office/drawing/2014/main" id="{85D003D2-94CA-4194-8A9F-D649D6F0EB58}"/>
              </a:ext>
            </a:extLst>
          </p:cNvPr>
          <p:cNvSpPr txBox="1">
            <a:spLocks/>
          </p:cNvSpPr>
          <p:nvPr/>
        </p:nvSpPr>
        <p:spPr>
          <a:xfrm>
            <a:off x="515983" y="321582"/>
            <a:ext cx="10515600" cy="64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Decomposing Pressure Response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49480" r="50646" b="2949"/>
          <a:stretch/>
        </p:blipFill>
        <p:spPr>
          <a:xfrm>
            <a:off x="8052740" y="3313216"/>
            <a:ext cx="3930733" cy="3371321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375639" y="3081652"/>
            <a:ext cx="3438592" cy="3574145"/>
            <a:chOff x="728707" y="3159728"/>
            <a:chExt cx="3438592" cy="3574145"/>
          </a:xfrm>
        </p:grpSpPr>
        <p:grpSp>
          <p:nvGrpSpPr>
            <p:cNvPr id="64" name="Group 63"/>
            <p:cNvGrpSpPr/>
            <p:nvPr/>
          </p:nvGrpSpPr>
          <p:grpSpPr>
            <a:xfrm>
              <a:off x="728707" y="3269964"/>
              <a:ext cx="3438592" cy="3463909"/>
              <a:chOff x="728707" y="3269964"/>
              <a:chExt cx="3438592" cy="3463909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7" t="48364" r="55909" b="1472"/>
              <a:stretch/>
            </p:blipFill>
            <p:spPr>
              <a:xfrm>
                <a:off x="728707" y="3500113"/>
                <a:ext cx="3438592" cy="3233760"/>
              </a:xfrm>
              <a:prstGeom prst="rect">
                <a:avLst/>
              </a:prstGeom>
            </p:spPr>
          </p:pic>
          <p:sp>
            <p:nvSpPr>
              <p:cNvPr id="70" name="Rectangle 69"/>
              <p:cNvSpPr/>
              <p:nvPr/>
            </p:nvSpPr>
            <p:spPr>
              <a:xfrm>
                <a:off x="1235768" y="3269964"/>
                <a:ext cx="2292096" cy="3116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101892" y="3159728"/>
              <a:ext cx="2537436" cy="483149"/>
              <a:chOff x="988695" y="3084537"/>
              <a:chExt cx="2537436" cy="483149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988695" y="3084537"/>
                <a:ext cx="2292096" cy="3116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032439" y="3167576"/>
                <a:ext cx="24936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/>
                  <a:t>Laplacian</a:t>
                </a:r>
                <a:r>
                  <a:rPr lang="en-US" sz="2000" dirty="0"/>
                  <a:t> of Pressure</a:t>
                </a:r>
              </a:p>
            </p:txBody>
          </p:sp>
        </p:grpSp>
      </p:grpSp>
      <p:sp>
        <p:nvSpPr>
          <p:cNvPr id="71" name="Rectangle 70"/>
          <p:cNvSpPr/>
          <p:nvPr/>
        </p:nvSpPr>
        <p:spPr>
          <a:xfrm>
            <a:off x="5159643" y="3081652"/>
            <a:ext cx="2292096" cy="31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69894" y="2398816"/>
            <a:ext cx="932038" cy="7956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431195" y="2398816"/>
            <a:ext cx="3952784" cy="8593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E91CEB0-3DBD-4240-94EB-7E69BB694D56}"/>
              </a:ext>
            </a:extLst>
          </p:cNvPr>
          <p:cNvSpPr/>
          <p:nvPr/>
        </p:nvSpPr>
        <p:spPr>
          <a:xfrm>
            <a:off x="357884" y="1143000"/>
            <a:ext cx="11542425" cy="551279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8296547" y="3099140"/>
            <a:ext cx="2292096" cy="31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4190484" y="3137158"/>
            <a:ext cx="3408219" cy="3519911"/>
            <a:chOff x="4190484" y="3137158"/>
            <a:chExt cx="3408219" cy="3519911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7" t="47434" r="55339" b="1992"/>
            <a:stretch/>
          </p:blipFill>
          <p:spPr>
            <a:xfrm>
              <a:off x="4190484" y="3403230"/>
              <a:ext cx="3408219" cy="3253839"/>
            </a:xfrm>
            <a:prstGeom prst="rect">
              <a:avLst/>
            </a:prstGeom>
          </p:spPr>
        </p:pic>
        <p:grpSp>
          <p:nvGrpSpPr>
            <p:cNvPr id="75" name="Group 74"/>
            <p:cNvGrpSpPr/>
            <p:nvPr/>
          </p:nvGrpSpPr>
          <p:grpSpPr>
            <a:xfrm>
              <a:off x="4469594" y="3137158"/>
              <a:ext cx="3000052" cy="400110"/>
              <a:chOff x="4103737" y="3041082"/>
              <a:chExt cx="3000052" cy="400110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4424501" y="3087261"/>
                <a:ext cx="2292096" cy="304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4103737" y="3041082"/>
                    <a:ext cx="300005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2000" dirty="0" smtClean="0"/>
                            <m:t>Buoyancy</m:t>
                          </m:r>
                          <m:r>
                            <m:rPr>
                              <m:nor/>
                            </m:rPr>
                            <a:rPr lang="en-US" sz="200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 smtClean="0"/>
                            <m:t>Pressure</m:t>
                          </m:r>
                          <m:r>
                            <m:rPr>
                              <m:nor/>
                            </m:rPr>
                            <a:rPr lang="en-US" sz="200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 smtClean="0"/>
                            <m:t>Forcing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77" name="TextBox 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03737" y="3041082"/>
                    <a:ext cx="3000052" cy="400110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692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8" name="Group 77"/>
          <p:cNvGrpSpPr/>
          <p:nvPr/>
        </p:nvGrpSpPr>
        <p:grpSpPr>
          <a:xfrm>
            <a:off x="8290094" y="3153199"/>
            <a:ext cx="3063705" cy="400110"/>
            <a:chOff x="7637110" y="3067855"/>
            <a:chExt cx="3063705" cy="400110"/>
          </a:xfrm>
        </p:grpSpPr>
        <p:sp>
          <p:nvSpPr>
            <p:cNvPr id="81" name="Rectangle 80"/>
            <p:cNvSpPr/>
            <p:nvPr/>
          </p:nvSpPr>
          <p:spPr>
            <a:xfrm>
              <a:off x="8062993" y="3072387"/>
              <a:ext cx="2292096" cy="3080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7637110" y="3067855"/>
                  <a:ext cx="30637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 dirty="0" smtClean="0"/>
                          <m:t>Dynamic</m:t>
                        </m:r>
                        <m:r>
                          <m:rPr>
                            <m:nor/>
                          </m:rPr>
                          <a:rPr lang="en-US" sz="20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2000" dirty="0" smtClean="0"/>
                          <m:t>Pressure</m:t>
                        </m:r>
                        <m:r>
                          <m:rPr>
                            <m:nor/>
                          </m:rPr>
                          <a:rPr lang="en-US" sz="20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2000" dirty="0" smtClean="0"/>
                          <m:t>Forcing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110" y="3067855"/>
                  <a:ext cx="3063705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2" name="TextBox 101"/>
          <p:cNvSpPr txBox="1"/>
          <p:nvPr/>
        </p:nvSpPr>
        <p:spPr>
          <a:xfrm>
            <a:off x="5143623" y="1174982"/>
            <a:ext cx="696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Question:</a:t>
            </a:r>
            <a:br>
              <a:rPr lang="en-US" sz="2400" b="1" dirty="0">
                <a:solidFill>
                  <a:srgbClr val="0432FF"/>
                </a:solidFill>
              </a:rPr>
            </a:br>
            <a:r>
              <a:rPr lang="en-US" sz="2400" b="1" dirty="0">
                <a:solidFill>
                  <a:srgbClr val="0432FF"/>
                </a:solidFill>
              </a:rPr>
              <a:t>How would this updraft response be modified under a more realistic heating and cooling structure?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787441" y="2616494"/>
            <a:ext cx="4502653" cy="3960467"/>
            <a:chOff x="3787441" y="2724070"/>
            <a:chExt cx="4502653" cy="396046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45CB3A-AA8A-1B4B-A45B-8B4613B65357}"/>
                </a:ext>
              </a:extLst>
            </p:cNvPr>
            <p:cNvSpPr/>
            <p:nvPr/>
          </p:nvSpPr>
          <p:spPr>
            <a:xfrm>
              <a:off x="3787441" y="2724070"/>
              <a:ext cx="4502653" cy="3960467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085469" y="2876133"/>
              <a:ext cx="3740614" cy="3753396"/>
              <a:chOff x="4085469" y="2876133"/>
              <a:chExt cx="3740614" cy="37533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B75449E-AA38-304A-83BC-39073D31A157}"/>
                  </a:ext>
                </a:extLst>
              </p:cNvPr>
              <p:cNvGrpSpPr/>
              <p:nvPr/>
            </p:nvGrpSpPr>
            <p:grpSpPr>
              <a:xfrm>
                <a:off x="4085469" y="2876133"/>
                <a:ext cx="3740614" cy="3753396"/>
                <a:chOff x="544128" y="1909993"/>
                <a:chExt cx="4986101" cy="4377594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2A1BEF2C-CF51-FB44-BE6B-5EE7D25D62D1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43" t="5882" r="7189"/>
                <a:stretch/>
              </p:blipFill>
              <p:spPr>
                <a:xfrm>
                  <a:off x="544128" y="2246811"/>
                  <a:ext cx="4986101" cy="4040776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78690FE-028C-6D4E-9372-E8AD48A61A14}"/>
                    </a:ext>
                  </a:extLst>
                </p:cNvPr>
                <p:cNvSpPr txBox="1"/>
                <p:nvPr/>
              </p:nvSpPr>
              <p:spPr>
                <a:xfrm>
                  <a:off x="1014366" y="1909993"/>
                  <a:ext cx="4004831" cy="39485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Heating and Cooling [Kh</a:t>
                  </a:r>
                  <a:r>
                    <a:rPr lang="en-US" sz="1600" baseline="30000" dirty="0"/>
                    <a:t>-1</a:t>
                  </a:r>
                  <a:r>
                    <a:rPr lang="en-US" sz="1600" dirty="0"/>
                    <a:t>]</a:t>
                  </a:r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4438245" y="5216942"/>
                <a:ext cx="28218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6571370" y="4898732"/>
                <a:ext cx="617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 </a:t>
                </a:r>
                <a:r>
                  <a:rPr lang="en-US" baseline="30000" dirty="0" err="1"/>
                  <a:t>o</a:t>
                </a:r>
                <a:r>
                  <a:rPr lang="en-US" dirty="0" err="1"/>
                  <a:t>C</a:t>
                </a:r>
                <a:r>
                  <a:rPr lang="en-US" dirty="0"/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0730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C28C70-C54A-4158-828C-11E352180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73364"/>
            <a:ext cx="10774326" cy="1108870"/>
          </a:xfrm>
        </p:spPr>
        <p:txBody>
          <a:bodyPr>
            <a:normAutofit/>
          </a:bodyPr>
          <a:lstStyle/>
          <a:p>
            <a:r>
              <a:rPr lang="en-US" sz="3600" dirty="0"/>
              <a:t>How does the heating and cooling structure within an observed hurricane stratiform </a:t>
            </a:r>
            <a:r>
              <a:rPr lang="en-US" sz="3600" dirty="0" err="1"/>
              <a:t>rainband</a:t>
            </a:r>
            <a:r>
              <a:rPr lang="en-US" sz="3600" dirty="0"/>
              <a:t> look?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050975" y="2607064"/>
                <a:ext cx="3128266" cy="20746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</m:oMath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975" y="2607064"/>
                <a:ext cx="3128266" cy="20746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3930517" y="1931679"/>
            <a:ext cx="3358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Sawyer </a:t>
            </a:r>
            <a:r>
              <a:rPr lang="en-US" sz="2000" dirty="0" err="1"/>
              <a:t>Eliassen</a:t>
            </a:r>
            <a:r>
              <a:rPr lang="en-US" sz="2000" dirty="0"/>
              <a:t> Equation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93336" y="4859682"/>
            <a:ext cx="2233279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 is static stability,</a:t>
            </a:r>
            <a:br>
              <a:rPr lang="en-US" dirty="0"/>
            </a:br>
            <a:r>
              <a:rPr lang="en-US" dirty="0"/>
              <a:t>B is </a:t>
            </a:r>
            <a:r>
              <a:rPr lang="en-US" dirty="0" err="1"/>
              <a:t>baroclinicity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C is inertial stability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7206D-5965-4565-BCA8-890E38DC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12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1522D2-23CF-4E97-8B74-AD708BF3E67A}"/>
              </a:ext>
            </a:extLst>
          </p:cNvPr>
          <p:cNvGrpSpPr/>
          <p:nvPr/>
        </p:nvGrpSpPr>
        <p:grpSpPr>
          <a:xfrm>
            <a:off x="465881" y="1382235"/>
            <a:ext cx="2890705" cy="2367644"/>
            <a:chOff x="4309825" y="1242275"/>
            <a:chExt cx="3296093" cy="26970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5798816-5F74-437D-8E61-368F82D92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6224" b="5955"/>
            <a:stretch/>
          </p:blipFill>
          <p:spPr>
            <a:xfrm>
              <a:off x="4309825" y="1335701"/>
              <a:ext cx="3296093" cy="260364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9D27C12-123F-4FAF-9A69-8C0E8A27E67C}"/>
                </a:ext>
              </a:extLst>
            </p:cNvPr>
            <p:cNvSpPr/>
            <p:nvPr/>
          </p:nvSpPr>
          <p:spPr>
            <a:xfrm>
              <a:off x="4460644" y="1286120"/>
              <a:ext cx="2524947" cy="239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3D35C0-2B7C-4903-B39B-EA58CBDCAA55}"/>
                </a:ext>
              </a:extLst>
            </p:cNvPr>
            <p:cNvSpPr txBox="1"/>
            <p:nvPr/>
          </p:nvSpPr>
          <p:spPr>
            <a:xfrm>
              <a:off x="4460644" y="1242275"/>
              <a:ext cx="2524947" cy="37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Radial Velocity U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2AE4E4-B3AB-4825-A36D-4990A725C76D}"/>
              </a:ext>
            </a:extLst>
          </p:cNvPr>
          <p:cNvGrpSpPr/>
          <p:nvPr/>
        </p:nvGrpSpPr>
        <p:grpSpPr>
          <a:xfrm>
            <a:off x="448943" y="3984816"/>
            <a:ext cx="2905560" cy="2503533"/>
            <a:chOff x="4281640" y="3977877"/>
            <a:chExt cx="3313031" cy="269986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52C7AE-C5D6-42D3-B30F-F2FA753BB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6" t="6147" r="6659"/>
            <a:stretch/>
          </p:blipFill>
          <p:spPr>
            <a:xfrm>
              <a:off x="4281640" y="4242391"/>
              <a:ext cx="3313031" cy="243535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F31F15-D3A7-44BB-845F-830DDC1DEBEA}"/>
                </a:ext>
              </a:extLst>
            </p:cNvPr>
            <p:cNvSpPr/>
            <p:nvPr/>
          </p:nvSpPr>
          <p:spPr>
            <a:xfrm>
              <a:off x="4439430" y="4024389"/>
              <a:ext cx="2524947" cy="239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BCA76C2-9604-47E9-9505-EA141ADE2511}"/>
                </a:ext>
              </a:extLst>
            </p:cNvPr>
            <p:cNvSpPr txBox="1"/>
            <p:nvPr/>
          </p:nvSpPr>
          <p:spPr>
            <a:xfrm>
              <a:off x="4439430" y="3977877"/>
              <a:ext cx="2537100" cy="35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Vertical Velocity W</a:t>
              </a:r>
            </a:p>
          </p:txBody>
        </p:sp>
      </p:grpSp>
      <p:grpSp>
        <p:nvGrpSpPr>
          <p:cNvPr id="20" name="组合 1">
            <a:extLst>
              <a:ext uri="{FF2B5EF4-FFF2-40B4-BE49-F238E27FC236}">
                <a16:creationId xmlns:a16="http://schemas.microsoft.com/office/drawing/2014/main" id="{577A8715-CC62-4169-8235-07DD9B573995}"/>
              </a:ext>
            </a:extLst>
          </p:cNvPr>
          <p:cNvGrpSpPr>
            <a:grpSpLocks noChangeAspect="1"/>
          </p:cNvGrpSpPr>
          <p:nvPr/>
        </p:nvGrpSpPr>
        <p:grpSpPr>
          <a:xfrm>
            <a:off x="8172892" y="2208033"/>
            <a:ext cx="3801018" cy="3553565"/>
            <a:chOff x="6214335" y="1534807"/>
            <a:chExt cx="5232449" cy="44836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DEB26-75B5-43AB-9937-FF5BF76D1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" t="7084" r="8529"/>
            <a:stretch/>
          </p:blipFill>
          <p:spPr>
            <a:xfrm>
              <a:off x="6214335" y="1962949"/>
              <a:ext cx="5232449" cy="405546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itle 1">
                  <a:extLst>
                    <a:ext uri="{FF2B5EF4-FFF2-40B4-BE49-F238E27FC236}">
                      <a16:creationId xmlns:a16="http://schemas.microsoft.com/office/drawing/2014/main" id="{D395351D-4466-464E-8A8D-4E291645395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55988" y="1534807"/>
                  <a:ext cx="4477256" cy="4527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lIns="68580" tIns="34290" rIns="68580" bIns="3429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000" b="1" dirty="0"/>
                    <a:t>Reconstructed Heating </a:t>
                  </a:r>
                  <a14:m>
                    <m:oMath xmlns:m="http://schemas.openxmlformats.org/officeDocument/2006/math">
                      <m:r>
                        <a:rPr lang="en-US" sz="2000" b="1" i="1">
                          <a:latin typeface="Cambria Math" charset="0"/>
                        </a:rPr>
                        <m:t>𝒒</m:t>
                      </m:r>
                      <m:r>
                        <a:rPr lang="en-US" sz="2000" b="1" i="1">
                          <a:latin typeface="Cambria Math" charset="0"/>
                        </a:rPr>
                        <m:t> [</m:t>
                      </m:r>
                      <m:r>
                        <a:rPr lang="en-US" sz="2000" b="1" i="1">
                          <a:latin typeface="Cambria Math" charset="0"/>
                        </a:rPr>
                        <m:t>𝑾</m:t>
                      </m:r>
                      <m:r>
                        <a:rPr lang="en-US" sz="2000" b="1" i="1">
                          <a:latin typeface="Cambria Math" charset="0"/>
                        </a:rPr>
                        <m:t>]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22" name="Title 1">
                  <a:extLst>
                    <a:ext uri="{FF2B5EF4-FFF2-40B4-BE49-F238E27FC236}">
                      <a16:creationId xmlns:a16="http://schemas.microsoft.com/office/drawing/2014/main" id="{D395351D-4466-464E-8A8D-4E29164539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5988" y="1534807"/>
                  <a:ext cx="4477256" cy="452798"/>
                </a:xfrm>
                <a:prstGeom prst="rect">
                  <a:avLst/>
                </a:prstGeom>
                <a:blipFill>
                  <a:blip r:embed="rId8"/>
                  <a:stretch>
                    <a:fillRect l="-562" t="-18644" b="-322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Cross 3">
            <a:extLst>
              <a:ext uri="{FF2B5EF4-FFF2-40B4-BE49-F238E27FC236}">
                <a16:creationId xmlns:a16="http://schemas.microsoft.com/office/drawing/2014/main" id="{C22ACA84-B9BD-41ED-8888-B525DA72ECAE}"/>
              </a:ext>
            </a:extLst>
          </p:cNvPr>
          <p:cNvSpPr/>
          <p:nvPr/>
        </p:nvSpPr>
        <p:spPr>
          <a:xfrm>
            <a:off x="3465805" y="3681455"/>
            <a:ext cx="548640" cy="548640"/>
          </a:xfrm>
          <a:prstGeom prst="plus">
            <a:avLst>
              <a:gd name="adj" fmla="val 344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AC0F74BF-83E2-4F4A-84A6-A328D3B243E8}"/>
              </a:ext>
            </a:extLst>
          </p:cNvPr>
          <p:cNvSpPr/>
          <p:nvPr/>
        </p:nvSpPr>
        <p:spPr>
          <a:xfrm>
            <a:off x="7025529" y="3645845"/>
            <a:ext cx="848101" cy="646115"/>
          </a:xfrm>
          <a:prstGeom prst="mathEqual">
            <a:avLst>
              <a:gd name="adj1" fmla="val 23520"/>
              <a:gd name="adj2" fmla="val 20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85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22673C7-6557-4E4B-885B-60AF1C4CC2E7}"/>
              </a:ext>
            </a:extLst>
          </p:cNvPr>
          <p:cNvGrpSpPr/>
          <p:nvPr/>
        </p:nvGrpSpPr>
        <p:grpSpPr>
          <a:xfrm>
            <a:off x="753940" y="1828742"/>
            <a:ext cx="5024846" cy="4458845"/>
            <a:chOff x="409303" y="1828742"/>
            <a:chExt cx="5155474" cy="4458845"/>
          </a:xfrm>
        </p:grpSpPr>
        <p:pic>
          <p:nvPicPr>
            <p:cNvPr id="8" name="Picture 7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2" r="17909"/>
            <a:stretch/>
          </p:blipFill>
          <p:spPr>
            <a:xfrm>
              <a:off x="409303" y="2246810"/>
              <a:ext cx="5155474" cy="40407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278098-9097-46A2-B38E-F331ECD611E7}"/>
                </a:ext>
              </a:extLst>
            </p:cNvPr>
            <p:cNvSpPr txBox="1"/>
            <p:nvPr/>
          </p:nvSpPr>
          <p:spPr>
            <a:xfrm>
              <a:off x="1741711" y="1828742"/>
              <a:ext cx="29609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MN10 Stratiform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D16A15-1487-4EF2-A492-5936D70F9FC3}"/>
              </a:ext>
            </a:extLst>
          </p:cNvPr>
          <p:cNvSpPr txBox="1"/>
          <p:nvPr/>
        </p:nvSpPr>
        <p:spPr>
          <a:xfrm>
            <a:off x="1146048" y="530057"/>
            <a:ext cx="1002182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 modified diabatic heating consistent with observed secondary circulation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BC9FC3-5AD4-44C5-AAA3-5F6B4B120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13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148BED-2EE3-4408-B246-A97260359AE6}"/>
              </a:ext>
            </a:extLst>
          </p:cNvPr>
          <p:cNvGrpSpPr/>
          <p:nvPr/>
        </p:nvGrpSpPr>
        <p:grpSpPr>
          <a:xfrm>
            <a:off x="6052065" y="1820239"/>
            <a:ext cx="5457473" cy="4570833"/>
            <a:chOff x="5838056" y="1829967"/>
            <a:chExt cx="5591946" cy="445762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F65B132-C2E5-4D1F-8B33-C0EDCD71F16B}"/>
                </a:ext>
              </a:extLst>
            </p:cNvPr>
            <p:cNvGrpSpPr/>
            <p:nvPr/>
          </p:nvGrpSpPr>
          <p:grpSpPr>
            <a:xfrm>
              <a:off x="5838056" y="1829967"/>
              <a:ext cx="5027168" cy="4356700"/>
              <a:chOff x="5529942" y="1829967"/>
              <a:chExt cx="5196519" cy="435670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4F58496-DB83-4D7C-88F0-807703E97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808"/>
              <a:stretch/>
            </p:blipFill>
            <p:spPr>
              <a:xfrm>
                <a:off x="5529942" y="1994265"/>
                <a:ext cx="5196519" cy="419240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454A72-FA1E-4A62-952F-AF9C5A19AEEF}"/>
                  </a:ext>
                </a:extLst>
              </p:cNvPr>
              <p:cNvSpPr txBox="1"/>
              <p:nvPr/>
            </p:nvSpPr>
            <p:spPr>
              <a:xfrm>
                <a:off x="6235337" y="1829967"/>
                <a:ext cx="431074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Modified stratiform heating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AA2364-475D-4CEF-964C-1A117EFC0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44" r="7291"/>
            <a:stretch/>
          </p:blipFill>
          <p:spPr>
            <a:xfrm>
              <a:off x="10865225" y="1994264"/>
              <a:ext cx="564777" cy="4293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541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C39C8-BF5A-496F-ADF0-E7CF2F7E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14</a:t>
            </a:fld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65176" y="1249118"/>
            <a:ext cx="4041648" cy="3624633"/>
            <a:chOff x="1230751" y="565937"/>
            <a:chExt cx="3000443" cy="2702519"/>
          </a:xfrm>
        </p:grpSpPr>
        <p:grpSp>
          <p:nvGrpSpPr>
            <p:cNvPr id="7" name="Group 6"/>
            <p:cNvGrpSpPr/>
            <p:nvPr/>
          </p:nvGrpSpPr>
          <p:grpSpPr>
            <a:xfrm>
              <a:off x="1230751" y="628535"/>
              <a:ext cx="3000443" cy="2639921"/>
              <a:chOff x="1230751" y="628535"/>
              <a:chExt cx="3000443" cy="2639921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B8A5FB5-9583-4A62-B743-DE9A89F97848}"/>
                  </a:ext>
                </a:extLst>
              </p:cNvPr>
              <p:cNvGrpSpPr/>
              <p:nvPr/>
            </p:nvGrpSpPr>
            <p:grpSpPr>
              <a:xfrm>
                <a:off x="1230751" y="720289"/>
                <a:ext cx="3000443" cy="2548167"/>
                <a:chOff x="8357709" y="1851025"/>
                <a:chExt cx="3438212" cy="3041524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77D2375E-5CC9-4FF8-9670-E27AD5607F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87" t="52343" r="60883" b="8049"/>
                <a:stretch/>
              </p:blipFill>
              <p:spPr>
                <a:xfrm>
                  <a:off x="8357709" y="1851025"/>
                  <a:ext cx="3438212" cy="3041524"/>
                </a:xfrm>
                <a:prstGeom prst="rect">
                  <a:avLst/>
                </a:prstGeom>
              </p:spPr>
            </p:pic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1EE36FBB-01A6-475F-9451-8922074E43AA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>
                  <a:off x="9956058" y="3563236"/>
                  <a:ext cx="326424" cy="983743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Rectangle 3"/>
              <p:cNvSpPr/>
              <p:nvPr/>
            </p:nvSpPr>
            <p:spPr>
              <a:xfrm>
                <a:off x="1907819" y="628535"/>
                <a:ext cx="1267643" cy="242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1F8E744-D7E8-4CA9-8E3A-AC92CBD1511F}"/>
                </a:ext>
              </a:extLst>
            </p:cNvPr>
            <p:cNvSpPr txBox="1"/>
            <p:nvPr/>
          </p:nvSpPr>
          <p:spPr>
            <a:xfrm>
              <a:off x="1332588" y="565937"/>
              <a:ext cx="2669600" cy="360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w’ at 2km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6B90143-DC80-4CDF-BE61-CB418B565321}"/>
              </a:ext>
            </a:extLst>
          </p:cNvPr>
          <p:cNvSpPr txBox="1"/>
          <p:nvPr/>
        </p:nvSpPr>
        <p:spPr>
          <a:xfrm>
            <a:off x="1866720" y="3049003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E475FE-007F-48D7-BA0F-C9B485B5AC20}"/>
              </a:ext>
            </a:extLst>
          </p:cNvPr>
          <p:cNvSpPr txBox="1"/>
          <p:nvPr/>
        </p:nvSpPr>
        <p:spPr>
          <a:xfrm>
            <a:off x="2316246" y="4389775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56052A-A75F-7A4A-A142-0EF22D015438}"/>
              </a:ext>
            </a:extLst>
          </p:cNvPr>
          <p:cNvSpPr txBox="1"/>
          <p:nvPr/>
        </p:nvSpPr>
        <p:spPr>
          <a:xfrm>
            <a:off x="4286693" y="273639"/>
            <a:ext cx="7256395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Vortex response to modified stratiform heating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A3E566-652D-4BA0-A1F9-8AC2199AD907}"/>
              </a:ext>
            </a:extLst>
          </p:cNvPr>
          <p:cNvGrpSpPr/>
          <p:nvPr/>
        </p:nvGrpSpPr>
        <p:grpSpPr>
          <a:xfrm>
            <a:off x="4225001" y="1286540"/>
            <a:ext cx="3855901" cy="4082534"/>
            <a:chOff x="4225001" y="1697978"/>
            <a:chExt cx="3855901" cy="366786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440F597-2CD8-4F79-95EC-F3D02273E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6" t="7060" r="58913" b="55682"/>
            <a:stretch/>
          </p:blipFill>
          <p:spPr>
            <a:xfrm>
              <a:off x="4450904" y="2031520"/>
              <a:ext cx="3341044" cy="286219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C79FBA6-7EEE-4242-802A-D18DA2660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26" t="2794" r="55428" b="55682"/>
            <a:stretch/>
          </p:blipFill>
          <p:spPr>
            <a:xfrm rot="5400000">
              <a:off x="6151176" y="3251185"/>
              <a:ext cx="172785" cy="368666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DCAB5FB-4D9B-441F-9171-E6214B86AD73}"/>
                </a:ext>
              </a:extLst>
            </p:cNvPr>
            <p:cNvSpPr txBox="1"/>
            <p:nvPr/>
          </p:nvSpPr>
          <p:spPr>
            <a:xfrm>
              <a:off x="4704104" y="5144630"/>
              <a:ext cx="3134968" cy="22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-4       -3        -2        -1         0         1         2       </a:t>
              </a:r>
              <a:r>
                <a:rPr lang="en-US" sz="300" dirty="0"/>
                <a:t> </a:t>
              </a:r>
              <a:r>
                <a:rPr lang="en-US" sz="1000" dirty="0"/>
                <a:t>  3        4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0AFBCE-B3A6-4449-BBBF-B6A55796F4F2}"/>
                    </a:ext>
                  </a:extLst>
                </p:cNvPr>
                <p:cNvSpPr txBox="1"/>
                <p:nvPr/>
              </p:nvSpPr>
              <p:spPr>
                <a:xfrm>
                  <a:off x="4225001" y="1697978"/>
                  <a:ext cx="3846922" cy="3318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Tangential Wind Response [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dirty="0"/>
                    <a:t>]</a:t>
                  </a: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840AFBCE-B3A6-4449-BBBF-B6A55796F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5001" y="1697978"/>
                  <a:ext cx="3846922" cy="33181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AEC7C00-497A-4AEB-97F3-739B5B83BC3C}"/>
                </a:ext>
              </a:extLst>
            </p:cNvPr>
            <p:cNvSpPr txBox="1"/>
            <p:nvPr/>
          </p:nvSpPr>
          <p:spPr>
            <a:xfrm>
              <a:off x="5811096" y="4815875"/>
              <a:ext cx="10568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radius [km]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907842-DBAE-4D2E-AC57-2CE6FA167E05}"/>
                </a:ext>
              </a:extLst>
            </p:cNvPr>
            <p:cNvSpPr txBox="1"/>
            <p:nvPr/>
          </p:nvSpPr>
          <p:spPr>
            <a:xfrm rot="16200000">
              <a:off x="3960299" y="3086957"/>
              <a:ext cx="914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Z[km]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ECEA371-6057-4A49-AF46-D6E022F9FAB8}"/>
              </a:ext>
            </a:extLst>
          </p:cNvPr>
          <p:cNvGrpSpPr/>
          <p:nvPr/>
        </p:nvGrpSpPr>
        <p:grpSpPr>
          <a:xfrm>
            <a:off x="8094908" y="1031051"/>
            <a:ext cx="3650147" cy="4348256"/>
            <a:chOff x="8094908" y="1475879"/>
            <a:chExt cx="3650147" cy="389662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2BE6A55-9EC7-4153-8BF0-3FB98D873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5" t="7070" r="59015" b="56176"/>
            <a:stretch/>
          </p:blipFill>
          <p:spPr>
            <a:xfrm>
              <a:off x="8094908" y="2047184"/>
              <a:ext cx="3330418" cy="2788417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F0259BC-7B09-46D8-8289-180E51D6E91E}"/>
                </a:ext>
              </a:extLst>
            </p:cNvPr>
            <p:cNvGrpSpPr/>
            <p:nvPr/>
          </p:nvGrpSpPr>
          <p:grpSpPr>
            <a:xfrm>
              <a:off x="8125711" y="4999701"/>
              <a:ext cx="3619344" cy="372806"/>
              <a:chOff x="5862324" y="6263409"/>
              <a:chExt cx="3221425" cy="37280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705036F-AF76-4371-8D44-1C167198CA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528" t="2686" r="11498" b="55421"/>
              <a:stretch/>
            </p:blipFill>
            <p:spPr>
              <a:xfrm rot="5400000">
                <a:off x="7391279" y="4734454"/>
                <a:ext cx="163516" cy="3221425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DD867C5-2C43-4278-B1DF-559D21203A8F}"/>
                  </a:ext>
                </a:extLst>
              </p:cNvPr>
              <p:cNvSpPr txBox="1"/>
              <p:nvPr/>
            </p:nvSpPr>
            <p:spPr>
              <a:xfrm>
                <a:off x="6127867" y="6415567"/>
                <a:ext cx="2756455" cy="220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-80     -60     -40     -20        0        20      40      60       80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05508A0-7B88-4C04-A674-EA21AB20081C}"/>
                    </a:ext>
                  </a:extLst>
                </p:cNvPr>
                <p:cNvSpPr txBox="1"/>
                <p:nvPr/>
              </p:nvSpPr>
              <p:spPr>
                <a:xfrm>
                  <a:off x="8209239" y="1475879"/>
                  <a:ext cx="3253167" cy="5792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0" dirty="0"/>
                    <a:t>Response in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dirty="0"/>
                    <a:t>[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𝑃𝑎</m:t>
                      </m:r>
                    </m:oMath>
                  </a14:m>
                  <a:r>
                    <a:rPr lang="en-US" dirty="0"/>
                    <a:t>]</a:t>
                  </a:r>
                </a:p>
                <a:p>
                  <a:pPr algn="ctr"/>
                  <a:r>
                    <a:rPr lang="en-US" dirty="0"/>
                    <a:t>Updraft (</a:t>
                  </a:r>
                  <a:r>
                    <a:rPr lang="en-US" b="1" dirty="0">
                      <a:solidFill>
                        <a:srgbClr val="FF0000"/>
                      </a:solidFill>
                    </a:rPr>
                    <a:t>red</a:t>
                  </a:r>
                  <a:r>
                    <a:rPr lang="en-US" dirty="0"/>
                    <a:t>) &amp; downdraft (</a:t>
                  </a:r>
                  <a:r>
                    <a:rPr lang="en-US" b="1" dirty="0">
                      <a:solidFill>
                        <a:srgbClr val="0000FF"/>
                      </a:solidFill>
                    </a:rPr>
                    <a:t>blue</a:t>
                  </a:r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05508A0-7B88-4C04-A674-EA21AB2008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9239" y="1475879"/>
                  <a:ext cx="3253167" cy="5792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689" t="-4717" r="-1689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C569EF0-BE25-4E70-A0E5-6B28A1FD917C}"/>
                </a:ext>
              </a:extLst>
            </p:cNvPr>
            <p:cNvSpPr txBox="1"/>
            <p:nvPr/>
          </p:nvSpPr>
          <p:spPr>
            <a:xfrm>
              <a:off x="9437755" y="4815875"/>
              <a:ext cx="1027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radius [km]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90C3592-5DFE-409C-B5AE-B4AA8A3D583C}"/>
              </a:ext>
            </a:extLst>
          </p:cNvPr>
          <p:cNvSpPr txBox="1"/>
          <p:nvPr/>
        </p:nvSpPr>
        <p:spPr>
          <a:xfrm>
            <a:off x="4500747" y="4578474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DD0551-A26E-496D-97FE-08F67479FA80}"/>
              </a:ext>
            </a:extLst>
          </p:cNvPr>
          <p:cNvSpPr txBox="1"/>
          <p:nvPr/>
        </p:nvSpPr>
        <p:spPr>
          <a:xfrm>
            <a:off x="7291079" y="4585208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1A45184-67F7-445B-8EBE-29214EF02296}"/>
              </a:ext>
            </a:extLst>
          </p:cNvPr>
          <p:cNvSpPr txBox="1"/>
          <p:nvPr/>
        </p:nvSpPr>
        <p:spPr>
          <a:xfrm>
            <a:off x="8236348" y="4566665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209A41-9276-4421-A5B3-D3B140C3F835}"/>
              </a:ext>
            </a:extLst>
          </p:cNvPr>
          <p:cNvSpPr txBox="1"/>
          <p:nvPr/>
        </p:nvSpPr>
        <p:spPr>
          <a:xfrm>
            <a:off x="10960005" y="4573399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6426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7CFF3353-2F2C-4F37-BA34-8A7D91789C47}"/>
              </a:ext>
            </a:extLst>
          </p:cNvPr>
          <p:cNvGrpSpPr/>
          <p:nvPr/>
        </p:nvGrpSpPr>
        <p:grpSpPr>
          <a:xfrm>
            <a:off x="1169208" y="446885"/>
            <a:ext cx="2892428" cy="2926134"/>
            <a:chOff x="4309825" y="1242275"/>
            <a:chExt cx="3296093" cy="269707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DB6C888-B0EE-422E-B871-FC82B8412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6224" b="5955"/>
            <a:stretch/>
          </p:blipFill>
          <p:spPr>
            <a:xfrm>
              <a:off x="4309825" y="1335701"/>
              <a:ext cx="3296093" cy="2603646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ACBF104-FEFF-4572-B398-AF2C3D2200A8}"/>
                </a:ext>
              </a:extLst>
            </p:cNvPr>
            <p:cNvSpPr/>
            <p:nvPr/>
          </p:nvSpPr>
          <p:spPr>
            <a:xfrm>
              <a:off x="4460644" y="1286120"/>
              <a:ext cx="2524947" cy="239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7E2DADC-8FA6-4975-8E92-1E0AB464B341}"/>
                </a:ext>
              </a:extLst>
            </p:cNvPr>
            <p:cNvSpPr txBox="1"/>
            <p:nvPr/>
          </p:nvSpPr>
          <p:spPr>
            <a:xfrm>
              <a:off x="4878593" y="1242275"/>
              <a:ext cx="1891291" cy="312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Radial Velocity U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753135D-D31A-48A1-8271-07AE557634E6}"/>
              </a:ext>
            </a:extLst>
          </p:cNvPr>
          <p:cNvGrpSpPr/>
          <p:nvPr/>
        </p:nvGrpSpPr>
        <p:grpSpPr>
          <a:xfrm>
            <a:off x="1152270" y="3472436"/>
            <a:ext cx="2907292" cy="3094077"/>
            <a:chOff x="4281640" y="3977877"/>
            <a:chExt cx="3313031" cy="269986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B0883DC-ACF9-4AB8-8496-01E5D3AFB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6" t="6147" r="6659"/>
            <a:stretch/>
          </p:blipFill>
          <p:spPr>
            <a:xfrm>
              <a:off x="4281640" y="4242391"/>
              <a:ext cx="3313031" cy="2435353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136100B-3A2C-4557-9CA1-1E37446EAAA7}"/>
                </a:ext>
              </a:extLst>
            </p:cNvPr>
            <p:cNvSpPr/>
            <p:nvPr/>
          </p:nvSpPr>
          <p:spPr>
            <a:xfrm>
              <a:off x="4439430" y="4024389"/>
              <a:ext cx="2524947" cy="239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DBB12E-865F-41F8-A412-257839C228DD}"/>
                </a:ext>
              </a:extLst>
            </p:cNvPr>
            <p:cNvSpPr txBox="1"/>
            <p:nvPr/>
          </p:nvSpPr>
          <p:spPr>
            <a:xfrm>
              <a:off x="4713324" y="3977877"/>
              <a:ext cx="2144607" cy="295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Vertical Velocity W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A3E566-652D-4BA0-A1F9-8AC2199AD907}"/>
              </a:ext>
            </a:extLst>
          </p:cNvPr>
          <p:cNvGrpSpPr/>
          <p:nvPr/>
        </p:nvGrpSpPr>
        <p:grpSpPr>
          <a:xfrm>
            <a:off x="4225001" y="1286540"/>
            <a:ext cx="3855901" cy="4082534"/>
            <a:chOff x="4225001" y="1697978"/>
            <a:chExt cx="3855901" cy="366786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440F597-2CD8-4F79-95EC-F3D02273E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6" t="7060" r="58913" b="55682"/>
            <a:stretch/>
          </p:blipFill>
          <p:spPr>
            <a:xfrm>
              <a:off x="4450904" y="2031520"/>
              <a:ext cx="3341044" cy="286219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79FBA6-7EEE-4242-802A-D18DA2660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26" t="2794" r="55428" b="55682"/>
            <a:stretch/>
          </p:blipFill>
          <p:spPr>
            <a:xfrm rot="5400000">
              <a:off x="6151176" y="3251185"/>
              <a:ext cx="172785" cy="368666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CAB5FB-4D9B-441F-9171-E6214B86AD73}"/>
                </a:ext>
              </a:extLst>
            </p:cNvPr>
            <p:cNvSpPr txBox="1"/>
            <p:nvPr/>
          </p:nvSpPr>
          <p:spPr>
            <a:xfrm>
              <a:off x="4704104" y="5144630"/>
              <a:ext cx="3134968" cy="22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-4       -3        -2        -1         0         1         2       </a:t>
              </a:r>
              <a:r>
                <a:rPr lang="en-US" sz="300" dirty="0"/>
                <a:t> </a:t>
              </a:r>
              <a:r>
                <a:rPr lang="en-US" sz="1000" dirty="0"/>
                <a:t>  3        4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40AFBCE-B3A6-4449-BBBF-B6A55796F4F2}"/>
                    </a:ext>
                  </a:extLst>
                </p:cNvPr>
                <p:cNvSpPr txBox="1"/>
                <p:nvPr/>
              </p:nvSpPr>
              <p:spPr>
                <a:xfrm>
                  <a:off x="4225001" y="1697978"/>
                  <a:ext cx="3846922" cy="3318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Tangential Wind Response [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dirty="0"/>
                    <a:t>]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840AFBCE-B3A6-4449-BBBF-B6A55796F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5001" y="1697978"/>
                  <a:ext cx="3846922" cy="33181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AEC7C00-497A-4AEB-97F3-739B5B83BC3C}"/>
                </a:ext>
              </a:extLst>
            </p:cNvPr>
            <p:cNvSpPr txBox="1"/>
            <p:nvPr/>
          </p:nvSpPr>
          <p:spPr>
            <a:xfrm>
              <a:off x="5811096" y="4815875"/>
              <a:ext cx="10568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radius [km]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0907842-DBAE-4D2E-AC57-2CE6FA167E05}"/>
                </a:ext>
              </a:extLst>
            </p:cNvPr>
            <p:cNvSpPr txBox="1"/>
            <p:nvPr/>
          </p:nvSpPr>
          <p:spPr>
            <a:xfrm rot="16200000">
              <a:off x="3960299" y="3086957"/>
              <a:ext cx="914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Z[km]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ECEA371-6057-4A49-AF46-D6E022F9FAB8}"/>
              </a:ext>
            </a:extLst>
          </p:cNvPr>
          <p:cNvGrpSpPr/>
          <p:nvPr/>
        </p:nvGrpSpPr>
        <p:grpSpPr>
          <a:xfrm>
            <a:off x="8094908" y="1031051"/>
            <a:ext cx="3650147" cy="4348256"/>
            <a:chOff x="8094908" y="1475879"/>
            <a:chExt cx="3650147" cy="389662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2BE6A55-9EC7-4153-8BF0-3FB98D873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5" t="7070" r="59015" b="56176"/>
            <a:stretch/>
          </p:blipFill>
          <p:spPr>
            <a:xfrm>
              <a:off x="8094908" y="2047184"/>
              <a:ext cx="3330418" cy="2788417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F0259BC-7B09-46D8-8289-180E51D6E91E}"/>
                </a:ext>
              </a:extLst>
            </p:cNvPr>
            <p:cNvGrpSpPr/>
            <p:nvPr/>
          </p:nvGrpSpPr>
          <p:grpSpPr>
            <a:xfrm>
              <a:off x="8125711" y="4999701"/>
              <a:ext cx="3619344" cy="372806"/>
              <a:chOff x="5862324" y="6263409"/>
              <a:chExt cx="3221425" cy="37280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5705036F-AF76-4371-8D44-1C167198CA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528" t="2686" r="11498" b="55421"/>
              <a:stretch/>
            </p:blipFill>
            <p:spPr>
              <a:xfrm rot="5400000">
                <a:off x="7391279" y="4734454"/>
                <a:ext cx="163516" cy="3221425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DD867C5-2C43-4278-B1DF-559D21203A8F}"/>
                  </a:ext>
                </a:extLst>
              </p:cNvPr>
              <p:cNvSpPr txBox="1"/>
              <p:nvPr/>
            </p:nvSpPr>
            <p:spPr>
              <a:xfrm>
                <a:off x="6127867" y="6415567"/>
                <a:ext cx="2756455" cy="220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-80     -60     -40     -20        0        20      40      60       80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05508A0-7B88-4C04-A674-EA21AB20081C}"/>
                    </a:ext>
                  </a:extLst>
                </p:cNvPr>
                <p:cNvSpPr txBox="1"/>
                <p:nvPr/>
              </p:nvSpPr>
              <p:spPr>
                <a:xfrm>
                  <a:off x="8209239" y="1475879"/>
                  <a:ext cx="3253167" cy="5792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0" dirty="0"/>
                    <a:t>Response in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dirty="0"/>
                    <a:t>[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𝑃𝑎</m:t>
                      </m:r>
                    </m:oMath>
                  </a14:m>
                  <a:r>
                    <a:rPr lang="en-US" dirty="0"/>
                    <a:t>]</a:t>
                  </a:r>
                </a:p>
                <a:p>
                  <a:pPr algn="ctr"/>
                  <a:r>
                    <a:rPr lang="en-US" dirty="0"/>
                    <a:t>Updraft (</a:t>
                  </a:r>
                  <a:r>
                    <a:rPr lang="en-US" b="1" dirty="0">
                      <a:solidFill>
                        <a:srgbClr val="FF0000"/>
                      </a:solidFill>
                    </a:rPr>
                    <a:t>red</a:t>
                  </a:r>
                  <a:r>
                    <a:rPr lang="en-US" dirty="0"/>
                    <a:t>) &amp; downdraft (</a:t>
                  </a:r>
                  <a:r>
                    <a:rPr lang="en-US" b="1" dirty="0">
                      <a:solidFill>
                        <a:srgbClr val="0000FF"/>
                      </a:solidFill>
                    </a:rPr>
                    <a:t>blue</a:t>
                  </a:r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05508A0-7B88-4C04-A674-EA21AB2008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9239" y="1475879"/>
                  <a:ext cx="3253167" cy="5792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689" t="-4717" r="-1689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C569EF0-BE25-4E70-A0E5-6B28A1FD917C}"/>
                </a:ext>
              </a:extLst>
            </p:cNvPr>
            <p:cNvSpPr txBox="1"/>
            <p:nvPr/>
          </p:nvSpPr>
          <p:spPr>
            <a:xfrm>
              <a:off x="9437755" y="4815875"/>
              <a:ext cx="1027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radius [km]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1C4BE-38BC-4A3F-94F4-C80778A8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15</a:t>
            </a:fld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0C3592-5DFE-409C-B5AE-B4AA8A3D583C}"/>
              </a:ext>
            </a:extLst>
          </p:cNvPr>
          <p:cNvSpPr txBox="1"/>
          <p:nvPr/>
        </p:nvSpPr>
        <p:spPr>
          <a:xfrm>
            <a:off x="4500747" y="4578474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3DD0551-A26E-496D-97FE-08F67479FA80}"/>
              </a:ext>
            </a:extLst>
          </p:cNvPr>
          <p:cNvSpPr txBox="1"/>
          <p:nvPr/>
        </p:nvSpPr>
        <p:spPr>
          <a:xfrm>
            <a:off x="7291079" y="4585208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1A45184-67F7-445B-8EBE-29214EF02296}"/>
              </a:ext>
            </a:extLst>
          </p:cNvPr>
          <p:cNvSpPr txBox="1"/>
          <p:nvPr/>
        </p:nvSpPr>
        <p:spPr>
          <a:xfrm>
            <a:off x="8236348" y="4566665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C209A41-9276-4421-A5B3-D3B140C3F835}"/>
              </a:ext>
            </a:extLst>
          </p:cNvPr>
          <p:cNvSpPr txBox="1"/>
          <p:nvPr/>
        </p:nvSpPr>
        <p:spPr>
          <a:xfrm>
            <a:off x="10960005" y="4573399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1CE80F-7C66-A54E-BEA3-62F57FC23F5B}"/>
              </a:ext>
            </a:extLst>
          </p:cNvPr>
          <p:cNvSpPr txBox="1"/>
          <p:nvPr/>
        </p:nvSpPr>
        <p:spPr>
          <a:xfrm>
            <a:off x="4286693" y="273639"/>
            <a:ext cx="7256395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Vortex response to modified stratiform heating</a:t>
            </a:r>
          </a:p>
        </p:txBody>
      </p:sp>
    </p:spTree>
    <p:extLst>
      <p:ext uri="{BB962C8B-B14F-4D97-AF65-F5344CB8AC3E}">
        <p14:creationId xmlns:p14="http://schemas.microsoft.com/office/powerpoint/2010/main" val="347762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E1D38393-99BF-47E1-9899-A749A9A06F5F}"/>
              </a:ext>
            </a:extLst>
          </p:cNvPr>
          <p:cNvSpPr txBox="1"/>
          <p:nvPr/>
        </p:nvSpPr>
        <p:spPr>
          <a:xfrm>
            <a:off x="3085931" y="157164"/>
            <a:ext cx="578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Azimuthal Average Response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B76FF3-6D4D-624E-A3E8-A682F0B0AB6D}"/>
              </a:ext>
            </a:extLst>
          </p:cNvPr>
          <p:cNvGrpSpPr/>
          <p:nvPr/>
        </p:nvGrpSpPr>
        <p:grpSpPr>
          <a:xfrm>
            <a:off x="1888560" y="619424"/>
            <a:ext cx="3618682" cy="2954480"/>
            <a:chOff x="556064" y="328900"/>
            <a:chExt cx="3618682" cy="29544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E0862D-BCD6-4E8F-B2FD-FF59C5B3C11B}"/>
                </a:ext>
              </a:extLst>
            </p:cNvPr>
            <p:cNvGrpSpPr/>
            <p:nvPr/>
          </p:nvGrpSpPr>
          <p:grpSpPr>
            <a:xfrm>
              <a:off x="752232" y="328900"/>
              <a:ext cx="3422514" cy="2954480"/>
              <a:chOff x="2582832" y="1449375"/>
              <a:chExt cx="3987048" cy="372777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7F7BC65-EF7A-4DF2-ADEC-F4752AE918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91" t="53910" r="54345" b="8492"/>
              <a:stretch/>
            </p:blipFill>
            <p:spPr>
              <a:xfrm>
                <a:off x="2582832" y="1854927"/>
                <a:ext cx="3987048" cy="332222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0621604-3BB7-4041-B9DE-9B948AA1FD57}"/>
                      </a:ext>
                    </a:extLst>
                  </p:cNvPr>
                  <p:cNvSpPr txBox="1"/>
                  <p:nvPr/>
                </p:nvSpPr>
                <p:spPr>
                  <a:xfrm>
                    <a:off x="2606103" y="1449375"/>
                    <a:ext cx="3963777" cy="465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Tangential Wind Response [</a:t>
                    </a:r>
                    <a14:m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a14:m>
                    <a:r>
                      <a:rPr lang="en-US" dirty="0"/>
                      <a:t>]</a:t>
                    </a: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0621604-3BB7-4041-B9DE-9B948AA1FD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6103" y="1449375"/>
                    <a:ext cx="3963777" cy="465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6667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0021B2B-56F2-4E58-8230-22FF89E130FB}"/>
                </a:ext>
              </a:extLst>
            </p:cNvPr>
            <p:cNvSpPr txBox="1"/>
            <p:nvPr/>
          </p:nvSpPr>
          <p:spPr>
            <a:xfrm rot="16200000">
              <a:off x="325804" y="1659776"/>
              <a:ext cx="724717" cy="264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Z[km]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CE27F2-FF18-2948-9BDE-E83E60F52060}"/>
              </a:ext>
            </a:extLst>
          </p:cNvPr>
          <p:cNvGrpSpPr/>
          <p:nvPr/>
        </p:nvGrpSpPr>
        <p:grpSpPr>
          <a:xfrm>
            <a:off x="1887687" y="3913094"/>
            <a:ext cx="3762808" cy="2744186"/>
            <a:chOff x="3831368" y="3612161"/>
            <a:chExt cx="3762808" cy="28620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6" t="54534" r="52754" b="7223"/>
            <a:stretch/>
          </p:blipFill>
          <p:spPr>
            <a:xfrm>
              <a:off x="3974676" y="3612161"/>
              <a:ext cx="3619500" cy="28620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021B2B-56F2-4E58-8230-22FF89E130FB}"/>
                </a:ext>
              </a:extLst>
            </p:cNvPr>
            <p:cNvSpPr txBox="1"/>
            <p:nvPr/>
          </p:nvSpPr>
          <p:spPr>
            <a:xfrm rot="16200000">
              <a:off x="3601108" y="4622793"/>
              <a:ext cx="724717" cy="264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Z[km]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0168" y="1635527"/>
            <a:ext cx="156735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Modified </a:t>
            </a:r>
            <a:r>
              <a:rPr lang="en-US" sz="2000" dirty="0" err="1"/>
              <a:t>stratiform</a:t>
            </a:r>
            <a:r>
              <a:rPr lang="en-US" sz="2000" dirty="0"/>
              <a:t> heating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663" y="4577469"/>
            <a:ext cx="147485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Moon and Nolan 2010 heating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A6156-86B0-4320-B353-8C960A63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16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07ADEF-E8FA-8746-B730-EFCE58ED27DD}"/>
              </a:ext>
            </a:extLst>
          </p:cNvPr>
          <p:cNvSpPr txBox="1"/>
          <p:nvPr/>
        </p:nvSpPr>
        <p:spPr>
          <a:xfrm>
            <a:off x="5764452" y="1180835"/>
            <a:ext cx="62094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Deeper layer of midlevel inflow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Forced upward motion more apparent in azimuthal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Deeper layer of enhanced tangential winds</a:t>
            </a:r>
          </a:p>
          <a:p>
            <a:endParaRPr lang="en-US" sz="2400" dirty="0"/>
          </a:p>
          <a:p>
            <a:r>
              <a:rPr lang="en-US" sz="2400" dirty="0"/>
              <a:t>Potential impact on boundary layer: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Lower extent of enhanced tangential winds all the way into the lowest model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640A34-0B7E-4EEF-89CA-C4E33BA55E57}"/>
              </a:ext>
            </a:extLst>
          </p:cNvPr>
          <p:cNvSpPr txBox="1"/>
          <p:nvPr/>
        </p:nvSpPr>
        <p:spPr>
          <a:xfrm>
            <a:off x="3270958" y="6468773"/>
            <a:ext cx="1050053" cy="2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radius [km]</a:t>
            </a:r>
          </a:p>
        </p:txBody>
      </p:sp>
    </p:spTree>
    <p:extLst>
      <p:ext uri="{BB962C8B-B14F-4D97-AF65-F5344CB8AC3E}">
        <p14:creationId xmlns:p14="http://schemas.microsoft.com/office/powerpoint/2010/main" val="1570553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66DD-1640-47BA-B9B6-CE845EC16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13914"/>
            <a:ext cx="12051791" cy="787941"/>
          </a:xfrm>
        </p:spPr>
        <p:txBody>
          <a:bodyPr>
            <a:normAutofit/>
          </a:bodyPr>
          <a:lstStyle/>
          <a:p>
            <a:r>
              <a:rPr lang="en-US" sz="4000" dirty="0"/>
              <a:t>Could this forced updraft trigger buoyant updraft?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23677-E0A6-4402-8F92-C99E46BC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D9948-AC4D-4EA3-98A4-4D1CDFE9BF5E}"/>
              </a:ext>
            </a:extLst>
          </p:cNvPr>
          <p:cNvSpPr txBox="1"/>
          <p:nvPr/>
        </p:nvSpPr>
        <p:spPr>
          <a:xfrm>
            <a:off x="716388" y="1294251"/>
            <a:ext cx="1019556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Rerun the simulation with addition of moisture (RH ~ 90-95%)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No boundary layer scheme/surface layer scheme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No friction but has surface moisture and heat fluxes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2DB98E-1548-4FB2-8CAB-D782983EB5A4}"/>
              </a:ext>
            </a:extLst>
          </p:cNvPr>
          <p:cNvGrpSpPr/>
          <p:nvPr/>
        </p:nvGrpSpPr>
        <p:grpSpPr>
          <a:xfrm>
            <a:off x="1046988" y="2839956"/>
            <a:ext cx="5049012" cy="3804130"/>
            <a:chOff x="1046988" y="2839956"/>
            <a:chExt cx="5049012" cy="3804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DBDE7D-D169-4739-BD06-55AF5F31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664" y="2913334"/>
              <a:ext cx="4974336" cy="373075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B9A5F6-55CB-4557-991E-214B63DC0D81}"/>
                </a:ext>
              </a:extLst>
            </p:cNvPr>
            <p:cNvSpPr/>
            <p:nvPr/>
          </p:nvSpPr>
          <p:spPr>
            <a:xfrm>
              <a:off x="1764792" y="2913334"/>
              <a:ext cx="3136392" cy="265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82E99A-4715-4C2B-BC5C-E40FD89F5A26}"/>
                </a:ext>
              </a:extLst>
            </p:cNvPr>
            <p:cNvSpPr txBox="1"/>
            <p:nvPr/>
          </p:nvSpPr>
          <p:spPr>
            <a:xfrm>
              <a:off x="1046988" y="2839956"/>
              <a:ext cx="46634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Histogram of w &gt; 0.5 m/s between </a:t>
              </a:r>
              <a:r>
                <a:rPr lang="en-US" sz="1600" dirty="0" err="1"/>
                <a:t>hr</a:t>
              </a:r>
              <a:r>
                <a:rPr lang="en-US" sz="1600" dirty="0"/>
                <a:t> 3 - 8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B55A9-8919-4E82-AF85-DF7A02495DF8}"/>
              </a:ext>
            </a:extLst>
          </p:cNvPr>
          <p:cNvGrpSpPr/>
          <p:nvPr/>
        </p:nvGrpSpPr>
        <p:grpSpPr>
          <a:xfrm>
            <a:off x="6236208" y="2837843"/>
            <a:ext cx="4974336" cy="3806243"/>
            <a:chOff x="6236208" y="2837843"/>
            <a:chExt cx="4974336" cy="38062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91661-2717-41DA-9F6E-8AF5224F5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9"/>
            <a:stretch/>
          </p:blipFill>
          <p:spPr>
            <a:xfrm>
              <a:off x="6236208" y="3136392"/>
              <a:ext cx="4974336" cy="350769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6F0CED-67C7-49DA-82EA-4DAA30B05634}"/>
                </a:ext>
              </a:extLst>
            </p:cNvPr>
            <p:cNvSpPr/>
            <p:nvPr/>
          </p:nvSpPr>
          <p:spPr>
            <a:xfrm>
              <a:off x="6862453" y="2902332"/>
              <a:ext cx="3136392" cy="265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CAE2F2-8840-48F9-A118-AAFAA289045D}"/>
                </a:ext>
              </a:extLst>
            </p:cNvPr>
            <p:cNvSpPr/>
            <p:nvPr/>
          </p:nvSpPr>
          <p:spPr>
            <a:xfrm>
              <a:off x="6739128" y="2837843"/>
              <a:ext cx="347684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/>
                <a:t>Qcloud</a:t>
              </a:r>
              <a:r>
                <a:rPr lang="en-US" sz="1600" dirty="0"/>
                <a:t> &gt; 0.0005 kg/kg between </a:t>
              </a:r>
              <a:r>
                <a:rPr lang="en-US" sz="1600" dirty="0" err="1"/>
                <a:t>hr</a:t>
              </a:r>
              <a:r>
                <a:rPr lang="en-US" sz="1600" dirty="0"/>
                <a:t> 3 - 8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1060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470EF-0B39-4422-99BF-358E1D7B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549"/>
            <a:ext cx="10515600" cy="731521"/>
          </a:xfrm>
        </p:spPr>
        <p:txBody>
          <a:bodyPr>
            <a:normAutofit/>
          </a:bodyPr>
          <a:lstStyle/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9C690-1A73-4766-8753-3E5F4EC51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463039"/>
            <a:ext cx="11516294" cy="49813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With a stationary stratiform rainband heating, vortex response shows a strong forced updraft at inner radii consistent with observations, which potentially could trigger new buoyant updraft.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Using Sawyer </a:t>
            </a:r>
            <a:r>
              <a:rPr lang="en-US" sz="2400" dirty="0" err="1"/>
              <a:t>Eliassen</a:t>
            </a:r>
            <a:r>
              <a:rPr lang="en-US" sz="2400" dirty="0"/>
              <a:t> equation, a more realistic stratiform heating and cooling is reconstructed based on observed secondary circulation in Hurricane Rita 2005 (Didlake and </a:t>
            </a:r>
            <a:r>
              <a:rPr lang="en-US" sz="2400" dirty="0" err="1"/>
              <a:t>Houze</a:t>
            </a:r>
            <a:r>
              <a:rPr lang="en-US" sz="2400" dirty="0"/>
              <a:t> 2013).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With the modified stratiform heating profile, the overall response is a deeper layer of descending inflow and broader tangential wind enhancement, with stronger impact on boundary layer.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C555C-6FDF-41EE-A66B-E4C620A88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55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470EF-0B39-4422-99BF-358E1D7B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549"/>
            <a:ext cx="10515600" cy="731521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9C690-1A73-4766-8753-3E5F4EC51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463039"/>
            <a:ext cx="11516294" cy="49813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With a stationary stratiform rainband heating, vortex response shows a strong forced updraft at inner radii consistent with observations, which potentially could trigger new buoyant updraft.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Using Sawyer </a:t>
            </a:r>
            <a:r>
              <a:rPr lang="en-US" sz="2400" dirty="0" err="1"/>
              <a:t>Eliassen</a:t>
            </a:r>
            <a:r>
              <a:rPr lang="en-US" sz="2400" dirty="0"/>
              <a:t> equation, a more realistic stratiform heating and cooling is reconstructed based on observed secondary circulation in Hurricane Rita 2005 (Didlake and </a:t>
            </a:r>
            <a:r>
              <a:rPr lang="en-US" sz="2400" dirty="0" err="1"/>
              <a:t>Houze</a:t>
            </a:r>
            <a:r>
              <a:rPr lang="en-US" sz="2400" dirty="0"/>
              <a:t> 2013).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With the modified stratiform heating profile, the overall response is a deeper layer of descending inflow and broader tangential wind enhancement, with stronger impact on boundary layer. 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C555C-6FDF-41EE-A66B-E4C620A88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234518" y="6051177"/>
            <a:ext cx="4598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Thank you! Questions?</a:t>
            </a:r>
          </a:p>
        </p:txBody>
      </p:sp>
    </p:spTree>
    <p:extLst>
      <p:ext uri="{BB962C8B-B14F-4D97-AF65-F5344CB8AC3E}">
        <p14:creationId xmlns:p14="http://schemas.microsoft.com/office/powerpoint/2010/main" val="348840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8D60F-B09A-43C6-BB8F-637DEE96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51329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do we know about stratiform </a:t>
            </a:r>
            <a:r>
              <a:rPr lang="en-US" sz="4000" dirty="0" err="1"/>
              <a:t>rainband</a:t>
            </a:r>
            <a:r>
              <a:rPr lang="en-US" sz="40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46F0E-EF2D-4C59-A71A-EE7549C82472}"/>
              </a:ext>
            </a:extLst>
          </p:cNvPr>
          <p:cNvSpPr txBox="1"/>
          <p:nvPr/>
        </p:nvSpPr>
        <p:spPr>
          <a:xfrm>
            <a:off x="304800" y="4694486"/>
            <a:ext cx="11558016" cy="200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Stratiform rainband in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left-of-shear quadrants</a:t>
            </a:r>
            <a:endParaRPr lang="en-US" sz="2200" noProof="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Mesoscale descending inflow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downshear left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(DL) quadrant driven by stratiform heating/cooling distributions, leading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enhanced updraft and tangential wind field</a:t>
            </a:r>
          </a:p>
          <a:p>
            <a:pPr marL="342900" lvl="0" indent="-34290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Goal: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We want to use idealized modeling of a TC vortex to examine the quasi-steady-state </a:t>
            </a: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one-way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response of wind and pressure fields to a stratiform heating and cooling.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D9C5BD-8258-41D7-9DBF-545AF9193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z="1800" smtClean="0"/>
              <a:t>2</a:t>
            </a:fld>
            <a:endParaRPr lang="en-US" sz="1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EE72C3-1C48-4E44-BFA7-93BA1B29F49F}"/>
              </a:ext>
            </a:extLst>
          </p:cNvPr>
          <p:cNvGrpSpPr/>
          <p:nvPr/>
        </p:nvGrpSpPr>
        <p:grpSpPr>
          <a:xfrm>
            <a:off x="6294598" y="1066800"/>
            <a:ext cx="4139014" cy="3575142"/>
            <a:chOff x="6294598" y="1066800"/>
            <a:chExt cx="4139014" cy="357514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5F9457A-79FA-8847-B9E9-1F2AF2584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" t="7326" r="64714" b="52725"/>
            <a:stretch/>
          </p:blipFill>
          <p:spPr>
            <a:xfrm>
              <a:off x="6391590" y="1703704"/>
              <a:ext cx="3364039" cy="293823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613703-C8B1-4BB9-AB45-4370DF7918A5}"/>
                </a:ext>
              </a:extLst>
            </p:cNvPr>
            <p:cNvSpPr/>
            <p:nvPr/>
          </p:nvSpPr>
          <p:spPr>
            <a:xfrm>
              <a:off x="7383021" y="1483497"/>
              <a:ext cx="1933165" cy="261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795652" y="1066800"/>
              <a:ext cx="2577949" cy="509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5F9457A-79FA-8847-B9E9-1F2AF25845F4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0" t="93013" r="66669" b="3871"/>
            <a:stretch/>
          </p:blipFill>
          <p:spPr>
            <a:xfrm rot="16200000">
              <a:off x="8511636" y="2940501"/>
              <a:ext cx="2780316" cy="222638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294598" y="1129925"/>
              <a:ext cx="36495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Hurricane </a:t>
              </a:r>
              <a:r>
                <a:rPr lang="en-US" b="1" dirty="0">
                  <a:solidFill>
                    <a:prstClr val="black"/>
                  </a:solidFill>
                </a:rPr>
                <a:t>Earl</a:t>
              </a:r>
              <a:r>
                <a:rPr lang="en-US" dirty="0">
                  <a:solidFill>
                    <a:prstClr val="black"/>
                  </a:solidFill>
                </a:rPr>
                <a:t> 2010</a:t>
              </a:r>
              <a:br>
                <a:rPr lang="en-US" dirty="0">
                  <a:solidFill>
                    <a:prstClr val="black"/>
                  </a:solidFill>
                </a:rPr>
              </a:br>
              <a:r>
                <a:rPr lang="en-US" dirty="0">
                  <a:solidFill>
                    <a:prstClr val="black"/>
                  </a:solidFill>
                </a:rPr>
                <a:t>Contour: W    Shading: U</a:t>
              </a:r>
            </a:p>
          </p:txBody>
        </p:sp>
        <p:sp>
          <p:nvSpPr>
            <p:cNvPr id="34" name="Rectangle 33"/>
            <p:cNvSpPr/>
            <p:nvPr/>
          </p:nvSpPr>
          <p:spPr>
            <a:xfrm rot="5400000">
              <a:off x="8839689" y="2340150"/>
              <a:ext cx="1749767" cy="86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944181" y="1755706"/>
              <a:ext cx="48943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</a:t>
              </a:r>
            </a:p>
            <a:p>
              <a:endParaRPr lang="en-US" sz="1400" dirty="0"/>
            </a:p>
            <a:p>
              <a:endParaRPr lang="en-US" sz="1200" dirty="0"/>
            </a:p>
            <a:p>
              <a:r>
                <a:rPr lang="en-US" sz="1200" dirty="0"/>
                <a:t>5</a:t>
              </a:r>
            </a:p>
            <a:p>
              <a:endParaRPr lang="en-US" sz="700" dirty="0"/>
            </a:p>
            <a:p>
              <a:endParaRPr lang="en-US" sz="700" dirty="0"/>
            </a:p>
            <a:p>
              <a:endParaRPr lang="en-US" sz="1200" dirty="0"/>
            </a:p>
            <a:p>
              <a:r>
                <a:rPr lang="en-US" sz="1200" dirty="0"/>
                <a:t>0</a:t>
              </a:r>
            </a:p>
            <a:p>
              <a:endParaRPr lang="en-US" sz="600" dirty="0"/>
            </a:p>
            <a:p>
              <a:endParaRPr lang="en-US" sz="700" dirty="0"/>
            </a:p>
            <a:p>
              <a:endParaRPr lang="en-US" sz="1200" dirty="0"/>
            </a:p>
            <a:p>
              <a:r>
                <a:rPr lang="en-US" sz="1200" dirty="0"/>
                <a:t>-5</a:t>
              </a:r>
            </a:p>
            <a:p>
              <a:endParaRPr lang="en-US" sz="700" dirty="0"/>
            </a:p>
            <a:p>
              <a:endParaRPr lang="en-US" sz="800" dirty="0"/>
            </a:p>
            <a:p>
              <a:endParaRPr lang="en-US" sz="1200" dirty="0"/>
            </a:p>
            <a:p>
              <a:r>
                <a:rPr lang="en-US" sz="1200" dirty="0"/>
                <a:t>10</a:t>
              </a:r>
            </a:p>
            <a:p>
              <a:endParaRPr lang="en-US" sz="12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C3EED9-86CA-4B29-B963-201617F7A23E}"/>
                </a:ext>
              </a:extLst>
            </p:cNvPr>
            <p:cNvSpPr/>
            <p:nvPr/>
          </p:nvSpPr>
          <p:spPr>
            <a:xfrm>
              <a:off x="6714934" y="1828800"/>
              <a:ext cx="842004" cy="243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31B80A-7E9F-47D4-9935-997032A5BEB9}"/>
              </a:ext>
            </a:extLst>
          </p:cNvPr>
          <p:cNvGrpSpPr/>
          <p:nvPr/>
        </p:nvGrpSpPr>
        <p:grpSpPr>
          <a:xfrm>
            <a:off x="1628447" y="1152525"/>
            <a:ext cx="3649579" cy="3565618"/>
            <a:chOff x="1628447" y="1152525"/>
            <a:chExt cx="3649579" cy="35656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3D6671-BA70-40FD-B161-943B2C297D19}"/>
                </a:ext>
              </a:extLst>
            </p:cNvPr>
            <p:cNvGrpSpPr/>
            <p:nvPr/>
          </p:nvGrpSpPr>
          <p:grpSpPr>
            <a:xfrm>
              <a:off x="1628447" y="1152525"/>
              <a:ext cx="3649579" cy="3565618"/>
              <a:chOff x="977536" y="1602912"/>
              <a:chExt cx="4656909" cy="456955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B0B1368-6A11-4795-B07D-DC8995E994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296"/>
              <a:stretch/>
            </p:blipFill>
            <p:spPr>
              <a:xfrm>
                <a:off x="977536" y="1602912"/>
                <a:ext cx="4656909" cy="4569553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8338FB-3E9D-41BA-9FD1-4766DBD3602E}"/>
                  </a:ext>
                </a:extLst>
              </p:cNvPr>
              <p:cNvSpPr/>
              <p:nvPr/>
            </p:nvSpPr>
            <p:spPr>
              <a:xfrm>
                <a:off x="977536" y="1652267"/>
                <a:ext cx="424544" cy="5771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A9902124-E467-4802-B721-67C642C1121A}"/>
                </a:ext>
              </a:extLst>
            </p:cNvPr>
            <p:cNvSpPr/>
            <p:nvPr/>
          </p:nvSpPr>
          <p:spPr>
            <a:xfrm rot="16200000">
              <a:off x="2972511" y="1159166"/>
              <a:ext cx="373487" cy="36305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4445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25861AF-66E9-9444-9DAB-3BDB366B1DB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2" t="6870" r="8998" b="55349"/>
          <a:stretch/>
        </p:blipFill>
        <p:spPr>
          <a:xfrm>
            <a:off x="2115291" y="3913094"/>
            <a:ext cx="3523935" cy="2708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4589" y="3607655"/>
            <a:ext cx="2468880" cy="332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1D38393-99BF-47E1-9899-A749A9A06F5F}"/>
              </a:ext>
            </a:extLst>
          </p:cNvPr>
          <p:cNvSpPr txBox="1"/>
          <p:nvPr/>
        </p:nvSpPr>
        <p:spPr>
          <a:xfrm>
            <a:off x="3085931" y="157164"/>
            <a:ext cx="578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Azimuthal Average Response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B76FF3-6D4D-624E-A3E8-A682F0B0AB6D}"/>
              </a:ext>
            </a:extLst>
          </p:cNvPr>
          <p:cNvGrpSpPr/>
          <p:nvPr/>
        </p:nvGrpSpPr>
        <p:grpSpPr>
          <a:xfrm>
            <a:off x="1888560" y="619424"/>
            <a:ext cx="3618682" cy="2954480"/>
            <a:chOff x="556064" y="328900"/>
            <a:chExt cx="3618682" cy="29544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E0862D-BCD6-4E8F-B2FD-FF59C5B3C11B}"/>
                </a:ext>
              </a:extLst>
            </p:cNvPr>
            <p:cNvGrpSpPr/>
            <p:nvPr/>
          </p:nvGrpSpPr>
          <p:grpSpPr>
            <a:xfrm>
              <a:off x="752232" y="328900"/>
              <a:ext cx="3422514" cy="2954480"/>
              <a:chOff x="2582832" y="1449375"/>
              <a:chExt cx="3987048" cy="372777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7F7BC65-EF7A-4DF2-ADEC-F4752AE918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91" t="53910" r="54345" b="8492"/>
              <a:stretch/>
            </p:blipFill>
            <p:spPr>
              <a:xfrm>
                <a:off x="2582832" y="1854927"/>
                <a:ext cx="3987048" cy="332222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0621604-3BB7-4041-B9DE-9B948AA1FD57}"/>
                      </a:ext>
                    </a:extLst>
                  </p:cNvPr>
                  <p:cNvSpPr txBox="1"/>
                  <p:nvPr/>
                </p:nvSpPr>
                <p:spPr>
                  <a:xfrm>
                    <a:off x="2606103" y="1449375"/>
                    <a:ext cx="3963777" cy="465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Tangential Wind Response [</a:t>
                    </a:r>
                    <a14:m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a14:m>
                    <a:r>
                      <a:rPr lang="en-US" dirty="0"/>
                      <a:t>]</a:t>
                    </a: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0621604-3BB7-4041-B9DE-9B948AA1FD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6103" y="1449375"/>
                    <a:ext cx="3963777" cy="465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6667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0021B2B-56F2-4E58-8230-22FF89E130FB}"/>
                </a:ext>
              </a:extLst>
            </p:cNvPr>
            <p:cNvSpPr txBox="1"/>
            <p:nvPr/>
          </p:nvSpPr>
          <p:spPr>
            <a:xfrm rot="16200000">
              <a:off x="325804" y="1659776"/>
              <a:ext cx="724717" cy="264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Z[km]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0168" y="1635527"/>
            <a:ext cx="156735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Modified </a:t>
            </a:r>
            <a:r>
              <a:rPr lang="en-US" sz="2000" dirty="0" err="1"/>
              <a:t>stratiform</a:t>
            </a:r>
            <a:r>
              <a:rPr lang="en-US" sz="2000" dirty="0"/>
              <a:t> heating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A6156-86B0-4320-B353-8C960A63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20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07ADEF-E8FA-8746-B730-EFCE58ED27DD}"/>
              </a:ext>
            </a:extLst>
          </p:cNvPr>
          <p:cNvSpPr txBox="1"/>
          <p:nvPr/>
        </p:nvSpPr>
        <p:spPr>
          <a:xfrm>
            <a:off x="5764452" y="1180835"/>
            <a:ext cx="62094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Deeper layer of midlevel inflow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Forced upward motion more apparent in azimuthal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Deeper layer of enhanced tangential winds</a:t>
            </a:r>
          </a:p>
          <a:p>
            <a:endParaRPr lang="en-US" sz="2400" dirty="0"/>
          </a:p>
          <a:p>
            <a:r>
              <a:rPr lang="en-US" sz="2400" dirty="0"/>
              <a:t>Potential impact on boundary layer?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Lower extent of enhanced tangential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Perturbation of gradient wind </a:t>
            </a:r>
            <a:r>
              <a:rPr lang="en-US" sz="2400" dirty="0" err="1"/>
              <a:t>vorticity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7DE48A-CD79-9E43-9734-837C6CD8DF9A}"/>
              </a:ext>
            </a:extLst>
          </p:cNvPr>
          <p:cNvSpPr txBox="1"/>
          <p:nvPr/>
        </p:nvSpPr>
        <p:spPr>
          <a:xfrm>
            <a:off x="260168" y="4579895"/>
            <a:ext cx="156735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Modified </a:t>
            </a:r>
            <a:r>
              <a:rPr lang="en-US" sz="2000" dirty="0" err="1"/>
              <a:t>stratiform</a:t>
            </a:r>
            <a:r>
              <a:rPr lang="en-US" sz="2000" dirty="0"/>
              <a:t> heating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52CF9AD-7644-1A49-9841-61BF880DCB2D}"/>
                  </a:ext>
                </a:extLst>
              </p:cNvPr>
              <p:cNvSpPr txBox="1"/>
              <p:nvPr/>
            </p:nvSpPr>
            <p:spPr>
              <a:xfrm>
                <a:off x="2249504" y="3590676"/>
                <a:ext cx="30515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Gradient Wind Vorticity </a:t>
                </a:r>
                <a:r>
                  <a:rPr lang="en-US" sz="2000" dirty="0"/>
                  <a:t>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]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52CF9AD-7644-1A49-9841-61BF880DC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504" y="3590676"/>
                <a:ext cx="3051544" cy="400110"/>
              </a:xfrm>
              <a:prstGeom prst="rect">
                <a:avLst/>
              </a:prstGeom>
              <a:blipFill rotWithShape="0">
                <a:blip r:embed="rId5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9640A34-0B7E-4EEF-89CA-C4E33BA55E57}"/>
              </a:ext>
            </a:extLst>
          </p:cNvPr>
          <p:cNvSpPr txBox="1"/>
          <p:nvPr/>
        </p:nvSpPr>
        <p:spPr>
          <a:xfrm>
            <a:off x="3270958" y="6468773"/>
            <a:ext cx="1050053" cy="2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radius [km]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021B2B-56F2-4E58-8230-22FF89E130FB}"/>
              </a:ext>
            </a:extLst>
          </p:cNvPr>
          <p:cNvSpPr txBox="1"/>
          <p:nvPr/>
        </p:nvSpPr>
        <p:spPr>
          <a:xfrm rot="16200000">
            <a:off x="1672355" y="4876649"/>
            <a:ext cx="694861" cy="264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Z[km]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75" y="5008748"/>
            <a:ext cx="4077447" cy="941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17302" y="5250000"/>
                <a:ext cx="1193660" cy="7647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𝑧𝑡𝑜𝑝</m:t>
                          </m:r>
                        </m:sub>
                      </m:sSub>
                      <m:r>
                        <a:rPr lang="en-US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</m:oMath>
                  </m:oMathPara>
                </a14:m>
                <a:endParaRPr lang="en-US" sz="2200" b="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302" y="5250000"/>
                <a:ext cx="1193660" cy="76476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217302" y="6099441"/>
            <a:ext cx="1472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(</a:t>
            </a:r>
            <a:r>
              <a:rPr lang="en-US" dirty="0" err="1"/>
              <a:t>Kepert</a:t>
            </a:r>
            <a:r>
              <a:rPr lang="en-US" dirty="0"/>
              <a:t> 2013)</a:t>
            </a:r>
          </a:p>
        </p:txBody>
      </p:sp>
    </p:spTree>
    <p:extLst>
      <p:ext uri="{BB962C8B-B14F-4D97-AF65-F5344CB8AC3E}">
        <p14:creationId xmlns:p14="http://schemas.microsoft.com/office/powerpoint/2010/main" val="489181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25861AF-66E9-9444-9DAB-3BDB366B1DB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2" t="6870" r="8998" b="55349"/>
          <a:stretch/>
        </p:blipFill>
        <p:spPr>
          <a:xfrm>
            <a:off x="2115291" y="3913094"/>
            <a:ext cx="3523935" cy="2708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4589" y="3607655"/>
            <a:ext cx="2468880" cy="332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1D38393-99BF-47E1-9899-A749A9A06F5F}"/>
              </a:ext>
            </a:extLst>
          </p:cNvPr>
          <p:cNvSpPr txBox="1"/>
          <p:nvPr/>
        </p:nvSpPr>
        <p:spPr>
          <a:xfrm>
            <a:off x="3085931" y="157164"/>
            <a:ext cx="578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Azimuthal Average Response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B76FF3-6D4D-624E-A3E8-A682F0B0AB6D}"/>
              </a:ext>
            </a:extLst>
          </p:cNvPr>
          <p:cNvGrpSpPr/>
          <p:nvPr/>
        </p:nvGrpSpPr>
        <p:grpSpPr>
          <a:xfrm>
            <a:off x="1888560" y="619424"/>
            <a:ext cx="3618682" cy="2954480"/>
            <a:chOff x="556064" y="328900"/>
            <a:chExt cx="3618682" cy="29544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E0862D-BCD6-4E8F-B2FD-FF59C5B3C11B}"/>
                </a:ext>
              </a:extLst>
            </p:cNvPr>
            <p:cNvGrpSpPr/>
            <p:nvPr/>
          </p:nvGrpSpPr>
          <p:grpSpPr>
            <a:xfrm>
              <a:off x="752232" y="328900"/>
              <a:ext cx="3422514" cy="2954480"/>
              <a:chOff x="2582832" y="1449375"/>
              <a:chExt cx="3987048" cy="372777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7F7BC65-EF7A-4DF2-ADEC-F4752AE918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91" t="53910" r="54345" b="8492"/>
              <a:stretch/>
            </p:blipFill>
            <p:spPr>
              <a:xfrm>
                <a:off x="2582832" y="1854927"/>
                <a:ext cx="3987048" cy="332222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0621604-3BB7-4041-B9DE-9B948AA1FD57}"/>
                      </a:ext>
                    </a:extLst>
                  </p:cNvPr>
                  <p:cNvSpPr txBox="1"/>
                  <p:nvPr/>
                </p:nvSpPr>
                <p:spPr>
                  <a:xfrm>
                    <a:off x="2606103" y="1449375"/>
                    <a:ext cx="3963777" cy="465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Tangential Wind Response [</a:t>
                    </a:r>
                    <a14:m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a14:m>
                    <a:r>
                      <a:rPr lang="en-US" dirty="0"/>
                      <a:t>]</a:t>
                    </a: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0621604-3BB7-4041-B9DE-9B948AA1FD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6103" y="1449375"/>
                    <a:ext cx="3963777" cy="465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6667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0021B2B-56F2-4E58-8230-22FF89E130FB}"/>
                </a:ext>
              </a:extLst>
            </p:cNvPr>
            <p:cNvSpPr txBox="1"/>
            <p:nvPr/>
          </p:nvSpPr>
          <p:spPr>
            <a:xfrm rot="16200000">
              <a:off x="325804" y="1659776"/>
              <a:ext cx="724717" cy="264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Z[km]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0168" y="1635527"/>
            <a:ext cx="156735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Modified </a:t>
            </a:r>
            <a:r>
              <a:rPr lang="en-US" sz="2000" dirty="0" err="1"/>
              <a:t>stratiform</a:t>
            </a:r>
            <a:r>
              <a:rPr lang="en-US" sz="2000" dirty="0"/>
              <a:t> heating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A6156-86B0-4320-B353-8C960A63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21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07ADEF-E8FA-8746-B730-EFCE58ED27DD}"/>
              </a:ext>
            </a:extLst>
          </p:cNvPr>
          <p:cNvSpPr txBox="1"/>
          <p:nvPr/>
        </p:nvSpPr>
        <p:spPr>
          <a:xfrm>
            <a:off x="5764452" y="1180835"/>
            <a:ext cx="62094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Deeper layer of midlevel inflow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Forced upward motion more apparent in azimuthal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Deeper layer of enhanced tangential winds</a:t>
            </a:r>
          </a:p>
          <a:p>
            <a:endParaRPr lang="en-US" sz="2400" dirty="0"/>
          </a:p>
          <a:p>
            <a:r>
              <a:rPr lang="en-US" sz="2400" dirty="0"/>
              <a:t>Potential impact on boundary layer?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Lower extent of enhanced tangential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Perturbation of gradient wind </a:t>
            </a:r>
            <a:r>
              <a:rPr lang="en-US" sz="2400" dirty="0" err="1"/>
              <a:t>vorticity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7DE48A-CD79-9E43-9734-837C6CD8DF9A}"/>
              </a:ext>
            </a:extLst>
          </p:cNvPr>
          <p:cNvSpPr txBox="1"/>
          <p:nvPr/>
        </p:nvSpPr>
        <p:spPr>
          <a:xfrm>
            <a:off x="260168" y="4579895"/>
            <a:ext cx="156735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Modified </a:t>
            </a:r>
            <a:r>
              <a:rPr lang="en-US" sz="2000" dirty="0" err="1"/>
              <a:t>stratiform</a:t>
            </a:r>
            <a:r>
              <a:rPr lang="en-US" sz="2000" dirty="0"/>
              <a:t> heating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52CF9AD-7644-1A49-9841-61BF880DCB2D}"/>
                  </a:ext>
                </a:extLst>
              </p:cNvPr>
              <p:cNvSpPr txBox="1"/>
              <p:nvPr/>
            </p:nvSpPr>
            <p:spPr>
              <a:xfrm>
                <a:off x="2249504" y="3590676"/>
                <a:ext cx="30515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Gradient Wind Vorticity </a:t>
                </a:r>
                <a:r>
                  <a:rPr lang="en-US" sz="2000" dirty="0"/>
                  <a:t>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]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52CF9AD-7644-1A49-9841-61BF880DC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504" y="3590676"/>
                <a:ext cx="3051544" cy="400110"/>
              </a:xfrm>
              <a:prstGeom prst="rect">
                <a:avLst/>
              </a:prstGeom>
              <a:blipFill rotWithShape="0">
                <a:blip r:embed="rId5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9640A34-0B7E-4EEF-89CA-C4E33BA55E57}"/>
              </a:ext>
            </a:extLst>
          </p:cNvPr>
          <p:cNvSpPr txBox="1"/>
          <p:nvPr/>
        </p:nvSpPr>
        <p:spPr>
          <a:xfrm>
            <a:off x="3270958" y="6468773"/>
            <a:ext cx="1050053" cy="2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radius [km]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021B2B-56F2-4E58-8230-22FF89E130FB}"/>
              </a:ext>
            </a:extLst>
          </p:cNvPr>
          <p:cNvSpPr txBox="1"/>
          <p:nvPr/>
        </p:nvSpPr>
        <p:spPr>
          <a:xfrm rot="16200000">
            <a:off x="1672355" y="4876649"/>
            <a:ext cx="694861" cy="264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Z[km]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75" y="5008748"/>
            <a:ext cx="4077447" cy="941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17302" y="5250000"/>
                <a:ext cx="1193660" cy="7647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𝑧𝑡𝑜𝑝</m:t>
                          </m:r>
                        </m:sub>
                      </m:sSub>
                      <m:r>
                        <a:rPr lang="en-US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</m:oMath>
                  </m:oMathPara>
                </a14:m>
                <a:endParaRPr lang="en-US" sz="2200" b="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302" y="5250000"/>
                <a:ext cx="1193660" cy="76476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807824" y="4961964"/>
            <a:ext cx="524435" cy="927848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17302" y="6099441"/>
            <a:ext cx="1472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(</a:t>
            </a:r>
            <a:r>
              <a:rPr lang="en-US" dirty="0" err="1"/>
              <a:t>Kepert</a:t>
            </a:r>
            <a:r>
              <a:rPr lang="en-US" dirty="0"/>
              <a:t> 2013)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556615" y="5711687"/>
            <a:ext cx="485298" cy="205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285419" y="5811198"/>
            <a:ext cx="995034" cy="504855"/>
            <a:chOff x="2527215" y="5927331"/>
            <a:chExt cx="995034" cy="504855"/>
          </a:xfrm>
        </p:grpSpPr>
        <p:sp>
          <p:nvSpPr>
            <p:cNvPr id="15" name="Rectangle 14"/>
            <p:cNvSpPr/>
            <p:nvPr/>
          </p:nvSpPr>
          <p:spPr>
            <a:xfrm>
              <a:off x="2527215" y="5927331"/>
              <a:ext cx="995034" cy="504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581846" y="5987872"/>
                  <a:ext cx="884280" cy="41601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𝑔𝑟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𝑟</m:t>
                            </m:r>
                          </m:den>
                        </m:f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&gt;0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846" y="5987872"/>
                  <a:ext cx="884280" cy="41601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690" t="-2941" r="-4138" b="-1617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98899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678" r="51982" b="55749"/>
          <a:stretch/>
        </p:blipFill>
        <p:spPr>
          <a:xfrm>
            <a:off x="5907345" y="1109005"/>
            <a:ext cx="4981878" cy="44436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97203" y="1138956"/>
            <a:ext cx="5040987" cy="4426957"/>
            <a:chOff x="1014192" y="436429"/>
            <a:chExt cx="3254803" cy="2832026"/>
          </a:xfrm>
        </p:grpSpPr>
        <p:grpSp>
          <p:nvGrpSpPr>
            <p:cNvPr id="7" name="Group 6"/>
            <p:cNvGrpSpPr/>
            <p:nvPr/>
          </p:nvGrpSpPr>
          <p:grpSpPr>
            <a:xfrm>
              <a:off x="1014192" y="522998"/>
              <a:ext cx="3254803" cy="2745457"/>
              <a:chOff x="1014192" y="522998"/>
              <a:chExt cx="3254803" cy="274545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B8A5FB5-9583-4A62-B743-DE9A89F97848}"/>
                  </a:ext>
                </a:extLst>
              </p:cNvPr>
              <p:cNvGrpSpPr/>
              <p:nvPr/>
            </p:nvGrpSpPr>
            <p:grpSpPr>
              <a:xfrm>
                <a:off x="1014192" y="610101"/>
                <a:ext cx="3254803" cy="2658354"/>
                <a:chOff x="8109553" y="1719504"/>
                <a:chExt cx="3729683" cy="3173045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77D2375E-5CC9-4FF8-9670-E27AD5607F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844" t="52343" r="60585" b="8049"/>
                <a:stretch/>
              </p:blipFill>
              <p:spPr>
                <a:xfrm>
                  <a:off x="8109553" y="1719504"/>
                  <a:ext cx="3729683" cy="3173045"/>
                </a:xfrm>
                <a:prstGeom prst="rect">
                  <a:avLst/>
                </a:prstGeom>
              </p:spPr>
            </p:pic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1EE36FBB-01A6-475F-9451-8922074E43AA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>
                  <a:off x="9967362" y="3597303"/>
                  <a:ext cx="315120" cy="94967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Rectangle 9"/>
              <p:cNvSpPr/>
              <p:nvPr/>
            </p:nvSpPr>
            <p:spPr>
              <a:xfrm>
                <a:off x="1686030" y="522998"/>
                <a:ext cx="1544360" cy="242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F8E744-D7E8-4CA9-8E3A-AC92CBD1511F}"/>
                </a:ext>
              </a:extLst>
            </p:cNvPr>
            <p:cNvSpPr txBox="1"/>
            <p:nvPr/>
          </p:nvSpPr>
          <p:spPr>
            <a:xfrm>
              <a:off x="1123410" y="436429"/>
              <a:ext cx="2669600" cy="416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Upwind Cross Section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23470EF-0B39-4422-99BF-358E1D7B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549"/>
            <a:ext cx="10515600" cy="731521"/>
          </a:xfrm>
        </p:spPr>
        <p:txBody>
          <a:bodyPr>
            <a:normAutofit/>
          </a:bodyPr>
          <a:lstStyle/>
          <a:p>
            <a:r>
              <a:rPr lang="en-US" dirty="0"/>
              <a:t>Hor. Divergence</a:t>
            </a:r>
          </a:p>
        </p:txBody>
      </p:sp>
    </p:spTree>
    <p:extLst>
      <p:ext uri="{BB962C8B-B14F-4D97-AF65-F5344CB8AC3E}">
        <p14:creationId xmlns:p14="http://schemas.microsoft.com/office/powerpoint/2010/main" val="408491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23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97203" y="1138956"/>
            <a:ext cx="5040987" cy="4426957"/>
            <a:chOff x="1014192" y="436429"/>
            <a:chExt cx="3254803" cy="2832026"/>
          </a:xfrm>
        </p:grpSpPr>
        <p:grpSp>
          <p:nvGrpSpPr>
            <p:cNvPr id="7" name="Group 6"/>
            <p:cNvGrpSpPr/>
            <p:nvPr/>
          </p:nvGrpSpPr>
          <p:grpSpPr>
            <a:xfrm>
              <a:off x="1014192" y="522998"/>
              <a:ext cx="3254803" cy="2745457"/>
              <a:chOff x="1014192" y="522998"/>
              <a:chExt cx="3254803" cy="274545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B8A5FB5-9583-4A62-B743-DE9A89F97848}"/>
                  </a:ext>
                </a:extLst>
              </p:cNvPr>
              <p:cNvGrpSpPr/>
              <p:nvPr/>
            </p:nvGrpSpPr>
            <p:grpSpPr>
              <a:xfrm>
                <a:off x="1014192" y="610101"/>
                <a:ext cx="3254803" cy="2658354"/>
                <a:chOff x="8109553" y="1719504"/>
                <a:chExt cx="3729683" cy="3173045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77D2375E-5CC9-4FF8-9670-E27AD5607F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844" t="52343" r="60585" b="8049"/>
                <a:stretch/>
              </p:blipFill>
              <p:spPr>
                <a:xfrm>
                  <a:off x="8109553" y="1719504"/>
                  <a:ext cx="3729683" cy="3173045"/>
                </a:xfrm>
                <a:prstGeom prst="rect">
                  <a:avLst/>
                </a:prstGeom>
              </p:spPr>
            </p:pic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1EE36FBB-01A6-475F-9451-8922074E43AA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>
                  <a:off x="9967362" y="3597303"/>
                  <a:ext cx="315120" cy="94967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Rectangle 9"/>
              <p:cNvSpPr/>
              <p:nvPr/>
            </p:nvSpPr>
            <p:spPr>
              <a:xfrm>
                <a:off x="1686030" y="522998"/>
                <a:ext cx="1544360" cy="242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F8E744-D7E8-4CA9-8E3A-AC92CBD1511F}"/>
                </a:ext>
              </a:extLst>
            </p:cNvPr>
            <p:cNvSpPr txBox="1"/>
            <p:nvPr/>
          </p:nvSpPr>
          <p:spPr>
            <a:xfrm>
              <a:off x="1123410" y="436429"/>
              <a:ext cx="2669600" cy="416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Upwind Cross Section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23470EF-0B39-4422-99BF-358E1D7B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549"/>
            <a:ext cx="10515600" cy="731521"/>
          </a:xfrm>
        </p:spPr>
        <p:txBody>
          <a:bodyPr>
            <a:normAutofit/>
          </a:bodyPr>
          <a:lstStyle/>
          <a:p>
            <a:r>
              <a:rPr lang="en-US" dirty="0"/>
              <a:t>Hor. Divergence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2705" r="52085" b="55363"/>
          <a:stretch/>
        </p:blipFill>
        <p:spPr>
          <a:xfrm>
            <a:off x="5844209" y="1138956"/>
            <a:ext cx="5034168" cy="44269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293" y="556591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Super-gradient Wind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0" y="557502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Sub-gradient Wind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8282609" y="5075583"/>
            <a:ext cx="583095" cy="543340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7885043" y="4015409"/>
            <a:ext cx="967409" cy="1612625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0"/>
          </p:cNvCxnSpPr>
          <p:nvPr/>
        </p:nvCxnSpPr>
        <p:spPr>
          <a:xfrm flipV="1">
            <a:off x="7467600" y="4997690"/>
            <a:ext cx="291965" cy="577335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46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24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335973" y="666949"/>
            <a:ext cx="5017826" cy="5303545"/>
            <a:chOff x="60968" y="3291604"/>
            <a:chExt cx="3949114" cy="3518499"/>
          </a:xfrm>
        </p:grpSpPr>
        <p:grpSp>
          <p:nvGrpSpPr>
            <p:cNvPr id="6" name="Group 5"/>
            <p:cNvGrpSpPr/>
            <p:nvPr/>
          </p:nvGrpSpPr>
          <p:grpSpPr>
            <a:xfrm>
              <a:off x="60968" y="3416773"/>
              <a:ext cx="3949114" cy="3393330"/>
              <a:chOff x="-26126" y="3416773"/>
              <a:chExt cx="3949114" cy="339333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00A55C3-4EB5-4006-8414-BA197F4C5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1" t="7084" r="19936"/>
              <a:stretch/>
            </p:blipFill>
            <p:spPr>
              <a:xfrm>
                <a:off x="-26126" y="3609845"/>
                <a:ext cx="3605349" cy="320025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216CA19-B13C-4367-8F3B-59523A0FB4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11" r="6140" b="10684"/>
              <a:stretch/>
            </p:blipFill>
            <p:spPr>
              <a:xfrm>
                <a:off x="391886" y="3416773"/>
                <a:ext cx="3531102" cy="3010154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3D8765F8-6A57-45B6-AFE0-1D22DA264818}"/>
                </a:ext>
              </a:extLst>
            </p:cNvPr>
            <p:cNvSpPr txBox="1">
              <a:spLocks/>
            </p:cNvSpPr>
            <p:nvPr/>
          </p:nvSpPr>
          <p:spPr>
            <a:xfrm>
              <a:off x="478980" y="3291604"/>
              <a:ext cx="3072850" cy="35673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/>
                <a:t>Idealized Heating Profile</a:t>
              </a: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8148917" y="4184548"/>
            <a:ext cx="1554480" cy="0"/>
          </a:xfrm>
          <a:prstGeom prst="straightConnector1">
            <a:avLst/>
          </a:prstGeom>
          <a:ln w="635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866094" y="3496236"/>
            <a:ext cx="0" cy="1217230"/>
          </a:xfrm>
          <a:prstGeom prst="straightConnector1">
            <a:avLst/>
          </a:prstGeom>
          <a:ln w="63500">
            <a:solidFill>
              <a:srgbClr val="00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32644" y="1376456"/>
                <a:ext cx="3482690" cy="2333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644" y="1376456"/>
                <a:ext cx="3482690" cy="233390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43580" y="624787"/>
            <a:ext cx="3358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Sawyer </a:t>
            </a:r>
            <a:r>
              <a:rPr lang="en-US" sz="2400" dirty="0" err="1"/>
              <a:t>Eliassen</a:t>
            </a:r>
            <a:r>
              <a:rPr lang="en-US" sz="2400" dirty="0"/>
              <a:t>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22957" y="3742829"/>
                <a:ext cx="5454428" cy="635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Secondary circulation strength (</a:t>
                </a:r>
                <a:r>
                  <a:rPr lang="en-US" dirty="0" err="1"/>
                  <a:t>Streamfunction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𝑄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𝑟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57" y="3742829"/>
                <a:ext cx="5454428" cy="635367"/>
              </a:xfrm>
              <a:prstGeom prst="rect">
                <a:avLst/>
              </a:prstGeom>
              <a:blipFill rotWithShape="0">
                <a:blip r:embed="rId6"/>
                <a:stretch>
                  <a:fillRect l="-1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22957" y="4757554"/>
                <a:ext cx="5454428" cy="635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Pressure tendency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𝑃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den>
                    </m:f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𝑄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57" y="4757554"/>
                <a:ext cx="5454428" cy="635367"/>
              </a:xfrm>
              <a:prstGeom prst="rect">
                <a:avLst/>
              </a:prstGeom>
              <a:blipFill rotWithShape="0">
                <a:blip r:embed="rId7"/>
                <a:stretch>
                  <a:fillRect l="-1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6229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en-US"/>
              <a:t>Pressure Perturbation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25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02258" y="3154018"/>
            <a:ext cx="10951541" cy="3646351"/>
            <a:chOff x="193537" y="2610679"/>
            <a:chExt cx="8197711" cy="2602600"/>
          </a:xfrm>
        </p:grpSpPr>
        <p:pic>
          <p:nvPicPr>
            <p:cNvPr id="5" name="Picture 4" descr="ch02f07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0" t="64541" b="3188"/>
            <a:stretch/>
          </p:blipFill>
          <p:spPr bwMode="auto">
            <a:xfrm>
              <a:off x="3047999" y="2623931"/>
              <a:ext cx="5343249" cy="2213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ch02f07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79" b="67343"/>
            <a:stretch/>
          </p:blipFill>
          <p:spPr bwMode="auto">
            <a:xfrm>
              <a:off x="193537" y="2610679"/>
              <a:ext cx="2865092" cy="223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ch02f07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66" t="96570" r="28650" b="-1015"/>
            <a:stretch/>
          </p:blipFill>
          <p:spPr bwMode="auto">
            <a:xfrm>
              <a:off x="3064138" y="4806550"/>
              <a:ext cx="2723307" cy="40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76869" y="838215"/>
                <a:ext cx="6202017" cy="1976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𝛻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𝑃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𝛻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𝒗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∙</m:t>
                          </m:r>
                          <m:r>
                            <a:rPr lang="en-US" sz="28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𝜵</m:t>
                          </m:r>
                          <m:r>
                            <a:rPr lang="en-US" sz="28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𝒗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𝛻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𝑏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b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𝛻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b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          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869" y="838215"/>
                <a:ext cx="6202017" cy="19763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H="1">
            <a:off x="2101932" y="1842052"/>
            <a:ext cx="2662502" cy="13524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857461" y="2735170"/>
            <a:ext cx="198779" cy="4718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374832" y="2732513"/>
            <a:ext cx="1172820" cy="4480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84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8D60F-B09A-43C6-BB8F-637DEE96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51329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do we know about stratiform </a:t>
            </a:r>
            <a:r>
              <a:rPr lang="en-US" sz="4000" dirty="0" err="1"/>
              <a:t>rainband</a:t>
            </a:r>
            <a:r>
              <a:rPr lang="en-US" sz="4000" dirty="0"/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C5A5BF-987C-4823-9C21-A05FD21169A8}"/>
              </a:ext>
            </a:extLst>
          </p:cNvPr>
          <p:cNvGrpSpPr/>
          <p:nvPr/>
        </p:nvGrpSpPr>
        <p:grpSpPr>
          <a:xfrm>
            <a:off x="6294598" y="1066800"/>
            <a:ext cx="4139014" cy="3575142"/>
            <a:chOff x="6294598" y="1066800"/>
            <a:chExt cx="4139014" cy="357514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6E5B77C-840F-4D1B-90AC-5AAE37A8F1EE}"/>
                </a:ext>
              </a:extLst>
            </p:cNvPr>
            <p:cNvGrpSpPr/>
            <p:nvPr/>
          </p:nvGrpSpPr>
          <p:grpSpPr>
            <a:xfrm>
              <a:off x="6294598" y="1066800"/>
              <a:ext cx="4139014" cy="3575142"/>
              <a:chOff x="6294598" y="1066800"/>
              <a:chExt cx="4139014" cy="3575142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60E24354-98EB-4100-94E4-BAC726C11F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5" t="7326" r="64714" b="52725"/>
              <a:stretch/>
            </p:blipFill>
            <p:spPr>
              <a:xfrm>
                <a:off x="6391590" y="1703704"/>
                <a:ext cx="3364039" cy="2938238"/>
              </a:xfrm>
              <a:prstGeom prst="rect">
                <a:avLst/>
              </a:prstGeom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D056897-39C2-4614-864B-889E9095668B}"/>
                  </a:ext>
                </a:extLst>
              </p:cNvPr>
              <p:cNvSpPr/>
              <p:nvPr/>
            </p:nvSpPr>
            <p:spPr>
              <a:xfrm>
                <a:off x="7383021" y="1483497"/>
                <a:ext cx="1933165" cy="261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1DC62EA-D555-4C3A-9887-A3227AC01320}"/>
                  </a:ext>
                </a:extLst>
              </p:cNvPr>
              <p:cNvSpPr/>
              <p:nvPr/>
            </p:nvSpPr>
            <p:spPr>
              <a:xfrm>
                <a:off x="6795652" y="1066800"/>
                <a:ext cx="2577949" cy="509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C6DC113-6FCD-4820-B81A-AB4C0B7FBFD2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0" t="93013" r="66669" b="3871"/>
              <a:stretch/>
            </p:blipFill>
            <p:spPr>
              <a:xfrm rot="16200000">
                <a:off x="8511636" y="2940501"/>
                <a:ext cx="2780316" cy="222638"/>
              </a:xfrm>
              <a:prstGeom prst="rect">
                <a:avLst/>
              </a:prstGeom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C72BFD6-4DF8-4039-9490-C177E959FEC2}"/>
                  </a:ext>
                </a:extLst>
              </p:cNvPr>
              <p:cNvSpPr/>
              <p:nvPr/>
            </p:nvSpPr>
            <p:spPr>
              <a:xfrm>
                <a:off x="6294598" y="1129925"/>
                <a:ext cx="364958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Hurricane </a:t>
                </a:r>
                <a:r>
                  <a:rPr lang="en-US" b="1" dirty="0">
                    <a:solidFill>
                      <a:prstClr val="black"/>
                    </a:solidFill>
                  </a:rPr>
                  <a:t>Earl</a:t>
                </a:r>
                <a:r>
                  <a:rPr lang="en-US" dirty="0">
                    <a:solidFill>
                      <a:prstClr val="black"/>
                    </a:solidFill>
                  </a:rPr>
                  <a:t> 2010</a:t>
                </a:r>
                <a:br>
                  <a:rPr lang="en-US" dirty="0">
                    <a:solidFill>
                      <a:prstClr val="black"/>
                    </a:solidFill>
                  </a:rPr>
                </a:br>
                <a:r>
                  <a:rPr lang="en-US" dirty="0">
                    <a:solidFill>
                      <a:prstClr val="black"/>
                    </a:solidFill>
                  </a:rPr>
                  <a:t>Contour: W    Shading: U 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35AE473-DC93-494D-994C-5B9F480BDDC3}"/>
                  </a:ext>
                </a:extLst>
              </p:cNvPr>
              <p:cNvSpPr/>
              <p:nvPr/>
            </p:nvSpPr>
            <p:spPr>
              <a:xfrm rot="5400000">
                <a:off x="8839689" y="2340150"/>
                <a:ext cx="1749767" cy="861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1DEE5F5-DB37-462D-A057-C416393DD5E2}"/>
                  </a:ext>
                </a:extLst>
              </p:cNvPr>
              <p:cNvSpPr txBox="1"/>
              <p:nvPr/>
            </p:nvSpPr>
            <p:spPr>
              <a:xfrm>
                <a:off x="9944181" y="1755706"/>
                <a:ext cx="489431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10</a:t>
                </a:r>
              </a:p>
              <a:p>
                <a:endParaRPr lang="en-US" sz="1400" dirty="0"/>
              </a:p>
              <a:p>
                <a:endParaRPr lang="en-US" sz="1200" dirty="0"/>
              </a:p>
              <a:p>
                <a:r>
                  <a:rPr lang="en-US" sz="1200" dirty="0"/>
                  <a:t>5</a:t>
                </a:r>
              </a:p>
              <a:p>
                <a:endParaRPr lang="en-US" sz="700" dirty="0"/>
              </a:p>
              <a:p>
                <a:endParaRPr lang="en-US" sz="700" dirty="0"/>
              </a:p>
              <a:p>
                <a:endParaRPr lang="en-US" sz="1200" dirty="0"/>
              </a:p>
              <a:p>
                <a:r>
                  <a:rPr lang="en-US" sz="1200" dirty="0"/>
                  <a:t>0</a:t>
                </a:r>
              </a:p>
              <a:p>
                <a:endParaRPr lang="en-US" sz="600" dirty="0"/>
              </a:p>
              <a:p>
                <a:endParaRPr lang="en-US" sz="700" dirty="0"/>
              </a:p>
              <a:p>
                <a:endParaRPr lang="en-US" sz="1200" dirty="0"/>
              </a:p>
              <a:p>
                <a:r>
                  <a:rPr lang="en-US" sz="1200" dirty="0"/>
                  <a:t>-5</a:t>
                </a:r>
              </a:p>
              <a:p>
                <a:endParaRPr lang="en-US" sz="700" dirty="0"/>
              </a:p>
              <a:p>
                <a:endParaRPr lang="en-US" sz="800" dirty="0"/>
              </a:p>
              <a:p>
                <a:endParaRPr lang="en-US" sz="1200" dirty="0"/>
              </a:p>
              <a:p>
                <a:r>
                  <a:rPr lang="en-US" sz="1200" dirty="0"/>
                  <a:t>10</a:t>
                </a:r>
              </a:p>
              <a:p>
                <a:endParaRPr lang="en-US" sz="1200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43820E4-915B-4D64-BD33-B023FD9EAA6B}"/>
                  </a:ext>
                </a:extLst>
              </p:cNvPr>
              <p:cNvSpPr/>
              <p:nvPr/>
            </p:nvSpPr>
            <p:spPr>
              <a:xfrm>
                <a:off x="6714934" y="1828800"/>
                <a:ext cx="842004" cy="2435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Arrow: Down 10">
              <a:extLst>
                <a:ext uri="{FF2B5EF4-FFF2-40B4-BE49-F238E27FC236}">
                  <a16:creationId xmlns:a16="http://schemas.microsoft.com/office/drawing/2014/main" id="{33D9CA28-9137-4203-AAE2-093920579E39}"/>
                </a:ext>
              </a:extLst>
            </p:cNvPr>
            <p:cNvSpPr/>
            <p:nvPr/>
          </p:nvSpPr>
          <p:spPr>
            <a:xfrm rot="4461913">
              <a:off x="9484999" y="3425815"/>
              <a:ext cx="192552" cy="269901"/>
            </a:xfrm>
            <a:prstGeom prst="downArrow">
              <a:avLst/>
            </a:prstGeom>
            <a:solidFill>
              <a:srgbClr val="6801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Down 13">
              <a:extLst>
                <a:ext uri="{FF2B5EF4-FFF2-40B4-BE49-F238E27FC236}">
                  <a16:creationId xmlns:a16="http://schemas.microsoft.com/office/drawing/2014/main" id="{5D26C623-2BEE-4139-B979-C0E9FD1223EF}"/>
                </a:ext>
              </a:extLst>
            </p:cNvPr>
            <p:cNvSpPr/>
            <p:nvPr/>
          </p:nvSpPr>
          <p:spPr>
            <a:xfrm rot="3747604">
              <a:off x="9171895" y="3556803"/>
              <a:ext cx="192552" cy="269901"/>
            </a:xfrm>
            <a:prstGeom prst="downArrow">
              <a:avLst/>
            </a:prstGeom>
            <a:solidFill>
              <a:srgbClr val="6801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Down 14">
              <a:extLst>
                <a:ext uri="{FF2B5EF4-FFF2-40B4-BE49-F238E27FC236}">
                  <a16:creationId xmlns:a16="http://schemas.microsoft.com/office/drawing/2014/main" id="{BED898E6-B1AE-447E-8307-9561C01D2946}"/>
                </a:ext>
              </a:extLst>
            </p:cNvPr>
            <p:cNvSpPr/>
            <p:nvPr/>
          </p:nvSpPr>
          <p:spPr>
            <a:xfrm rot="2970017">
              <a:off x="8896557" y="3744836"/>
              <a:ext cx="192552" cy="269900"/>
            </a:xfrm>
            <a:prstGeom prst="downArrow">
              <a:avLst/>
            </a:prstGeom>
            <a:solidFill>
              <a:srgbClr val="6801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Down 15">
              <a:extLst>
                <a:ext uri="{FF2B5EF4-FFF2-40B4-BE49-F238E27FC236}">
                  <a16:creationId xmlns:a16="http://schemas.microsoft.com/office/drawing/2014/main" id="{55F0F2EA-EE87-4084-B85D-136756E71B23}"/>
                </a:ext>
              </a:extLst>
            </p:cNvPr>
            <p:cNvSpPr/>
            <p:nvPr/>
          </p:nvSpPr>
          <p:spPr>
            <a:xfrm rot="2522579">
              <a:off x="8674521" y="3973904"/>
              <a:ext cx="192552" cy="269901"/>
            </a:xfrm>
            <a:prstGeom prst="downArrow">
              <a:avLst/>
            </a:prstGeom>
            <a:solidFill>
              <a:srgbClr val="6801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row: Down 17">
              <a:extLst>
                <a:ext uri="{FF2B5EF4-FFF2-40B4-BE49-F238E27FC236}">
                  <a16:creationId xmlns:a16="http://schemas.microsoft.com/office/drawing/2014/main" id="{E5F6741B-3FBC-40A8-8C7D-625165B8E932}"/>
                </a:ext>
              </a:extLst>
            </p:cNvPr>
            <p:cNvSpPr/>
            <p:nvPr/>
          </p:nvSpPr>
          <p:spPr>
            <a:xfrm rot="9407133">
              <a:off x="8447874" y="3923441"/>
              <a:ext cx="196801" cy="26088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row: Down 19">
              <a:extLst>
                <a:ext uri="{FF2B5EF4-FFF2-40B4-BE49-F238E27FC236}">
                  <a16:creationId xmlns:a16="http://schemas.microsoft.com/office/drawing/2014/main" id="{6BDFCCA0-D10F-4B48-AA0E-EDB1311D664B}"/>
                </a:ext>
              </a:extLst>
            </p:cNvPr>
            <p:cNvSpPr/>
            <p:nvPr/>
          </p:nvSpPr>
          <p:spPr>
            <a:xfrm rot="10241135">
              <a:off x="8366681" y="3593494"/>
              <a:ext cx="200295" cy="27255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D76138-170E-4368-93FC-D9449961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3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646F0E-EF2D-4C59-A71A-EE7549C82472}"/>
              </a:ext>
            </a:extLst>
          </p:cNvPr>
          <p:cNvSpPr txBox="1"/>
          <p:nvPr/>
        </p:nvSpPr>
        <p:spPr>
          <a:xfrm>
            <a:off x="304800" y="4694486"/>
            <a:ext cx="11558016" cy="200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Stratiform rainband in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left-of-shear quadrants</a:t>
            </a:r>
            <a:endParaRPr lang="en-US" sz="2200" noProof="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Mesoscale descending inflow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downshear left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(DL) quadrant driven by stratiform heating/cooling distributions, leading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enhanced updraft and tangential wind field</a:t>
            </a:r>
          </a:p>
          <a:p>
            <a:pPr marL="342900" lvl="0" indent="-34290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Goal: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We want to use idealized modeling of a TC vortex to examine the quasi-steady-state </a:t>
            </a: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one-way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response of wind and pressure fields to a stratiform heating and cooling.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FE7638-2376-47A9-A27A-EBC257A074BD}"/>
              </a:ext>
            </a:extLst>
          </p:cNvPr>
          <p:cNvGrpSpPr/>
          <p:nvPr/>
        </p:nvGrpSpPr>
        <p:grpSpPr>
          <a:xfrm>
            <a:off x="1628447" y="1152525"/>
            <a:ext cx="3649579" cy="3565618"/>
            <a:chOff x="1628447" y="1152525"/>
            <a:chExt cx="3649579" cy="356561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F38DA28-502E-4191-A92C-2094B92646B6}"/>
                </a:ext>
              </a:extLst>
            </p:cNvPr>
            <p:cNvGrpSpPr/>
            <p:nvPr/>
          </p:nvGrpSpPr>
          <p:grpSpPr>
            <a:xfrm>
              <a:off x="1628447" y="1152525"/>
              <a:ext cx="3649579" cy="3565618"/>
              <a:chOff x="977536" y="1602912"/>
              <a:chExt cx="4656909" cy="4569553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B50D4CB-63B7-4ADE-BC25-A901DF5015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296"/>
              <a:stretch/>
            </p:blipFill>
            <p:spPr>
              <a:xfrm>
                <a:off x="977536" y="1602912"/>
                <a:ext cx="4656909" cy="4569553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670944D-EC97-40A4-92F7-DBCFADD22F86}"/>
                  </a:ext>
                </a:extLst>
              </p:cNvPr>
              <p:cNvSpPr/>
              <p:nvPr/>
            </p:nvSpPr>
            <p:spPr>
              <a:xfrm>
                <a:off x="977536" y="1652267"/>
                <a:ext cx="424544" cy="5771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6A2FFA42-2360-4186-A354-644F701EB0D1}"/>
                </a:ext>
              </a:extLst>
            </p:cNvPr>
            <p:cNvSpPr/>
            <p:nvPr/>
          </p:nvSpPr>
          <p:spPr>
            <a:xfrm rot="16200000">
              <a:off x="2972511" y="1159166"/>
              <a:ext cx="373487" cy="36305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847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917FC5-13BA-445A-8351-C7F31C17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0" y="-51329"/>
            <a:ext cx="1103849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Model and Experiment Setup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095346" y="3541564"/>
            <a:ext cx="3391874" cy="3142643"/>
            <a:chOff x="8357937" y="3950896"/>
            <a:chExt cx="3306625" cy="2762420"/>
          </a:xfrm>
        </p:grpSpPr>
        <p:grpSp>
          <p:nvGrpSpPr>
            <p:cNvPr id="13" name="Group 12"/>
            <p:cNvGrpSpPr/>
            <p:nvPr/>
          </p:nvGrpSpPr>
          <p:grpSpPr>
            <a:xfrm>
              <a:off x="8357937" y="4151839"/>
              <a:ext cx="3306625" cy="2561477"/>
              <a:chOff x="8357937" y="4151839"/>
              <a:chExt cx="3306625" cy="256147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t="6075"/>
              <a:stretch/>
            </p:blipFill>
            <p:spPr>
              <a:xfrm>
                <a:off x="8357937" y="4151839"/>
                <a:ext cx="3306625" cy="2561477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8911469" y="4302034"/>
                <a:ext cx="425843" cy="3087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8720500" y="3950896"/>
              <a:ext cx="25814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Tangential wind profile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1004FE-E357-42E4-A57F-D339F02B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0D7107-28E6-4CA4-AD3B-7B826E873752}"/>
              </a:ext>
            </a:extLst>
          </p:cNvPr>
          <p:cNvGrpSpPr/>
          <p:nvPr/>
        </p:nvGrpSpPr>
        <p:grpSpPr>
          <a:xfrm>
            <a:off x="4436733" y="3522694"/>
            <a:ext cx="3723479" cy="3116750"/>
            <a:chOff x="904393" y="3410130"/>
            <a:chExt cx="3723479" cy="31167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0FE516D-ABE4-3343-A808-BBF1054E44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4393" y="3410130"/>
              <a:ext cx="3723479" cy="3116750"/>
              <a:chOff x="6150383" y="1438146"/>
              <a:chExt cx="2672278" cy="223683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310F1AB-4ACA-FE43-8BF4-FB275BACC1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642" b="707"/>
              <a:stretch/>
            </p:blipFill>
            <p:spPr>
              <a:xfrm>
                <a:off x="6150383" y="1615751"/>
                <a:ext cx="2672278" cy="2059233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93EE02-038E-9048-864E-F5B247D6F6FC}"/>
                  </a:ext>
                </a:extLst>
              </p:cNvPr>
              <p:cNvSpPr txBox="1"/>
              <p:nvPr/>
            </p:nvSpPr>
            <p:spPr>
              <a:xfrm>
                <a:off x="6428319" y="1438146"/>
                <a:ext cx="2081350" cy="242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Heating spatial coverage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1CED56-D11C-4689-A0DA-DD2E1E29DBC2}"/>
                </a:ext>
              </a:extLst>
            </p:cNvPr>
            <p:cNvSpPr/>
            <p:nvPr/>
          </p:nvSpPr>
          <p:spPr>
            <a:xfrm>
              <a:off x="3377888" y="3737100"/>
              <a:ext cx="557048" cy="613033"/>
            </a:xfrm>
            <a:prstGeom prst="rect">
              <a:avLst/>
            </a:prstGeom>
            <a:solidFill>
              <a:srgbClr val="B0B2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840593" y="3286532"/>
            <a:ext cx="2442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Moon and Nolan (2010)</a:t>
            </a: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E751A8B3-7254-4132-8679-707BDF083B43}"/>
              </a:ext>
            </a:extLst>
          </p:cNvPr>
          <p:cNvSpPr txBox="1">
            <a:spLocks/>
          </p:cNvSpPr>
          <p:nvPr/>
        </p:nvSpPr>
        <p:spPr>
          <a:xfrm>
            <a:off x="4268909" y="1275411"/>
            <a:ext cx="6870236" cy="4624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WRF-ARW in resolutions of 1</a:t>
            </a:r>
            <a:r>
              <a:rPr lang="en-US" sz="2400"/>
              <a:t>, 3 and 9 km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Dry atmosphere with No parameterization (microphysics, cumulus, boundary layer)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Stationary heating region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4800" y="2146403"/>
            <a:ext cx="3740614" cy="3753396"/>
            <a:chOff x="304800" y="2146403"/>
            <a:chExt cx="3740614" cy="375339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C71487-E00A-43D2-8E8A-6C3B9FFE19D2}"/>
                </a:ext>
              </a:extLst>
            </p:cNvPr>
            <p:cNvGrpSpPr/>
            <p:nvPr/>
          </p:nvGrpSpPr>
          <p:grpSpPr>
            <a:xfrm>
              <a:off x="304800" y="2146403"/>
              <a:ext cx="3740614" cy="3753396"/>
              <a:chOff x="544128" y="1909993"/>
              <a:chExt cx="4986101" cy="437759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6E84C5F-1340-4A05-A79F-693BADCC3C3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3" t="5882" r="7189"/>
              <a:stretch/>
            </p:blipFill>
            <p:spPr>
              <a:xfrm>
                <a:off x="544128" y="2246811"/>
                <a:ext cx="4986101" cy="4040776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DBE11D-CBA0-4E1B-953D-85779B24BA73}"/>
                  </a:ext>
                </a:extLst>
              </p:cNvPr>
              <p:cNvSpPr txBox="1"/>
              <p:nvPr/>
            </p:nvSpPr>
            <p:spPr>
              <a:xfrm>
                <a:off x="1014366" y="1909993"/>
                <a:ext cx="4004831" cy="3948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Heating and Cooling [Kh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]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657576" y="4486447"/>
              <a:ext cx="282189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790701" y="4168237"/>
              <a:ext cx="617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</a:t>
              </a:r>
              <a:r>
                <a:rPr lang="en-US" baseline="30000" dirty="0" err="1"/>
                <a:t>o</a:t>
              </a:r>
              <a:r>
                <a:rPr lang="en-US" dirty="0" err="1"/>
                <a:t>C</a:t>
              </a:r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862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AAF37-55B1-4897-9404-E92DD5A395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54462" r="53497" b="7207"/>
          <a:stretch/>
        </p:blipFill>
        <p:spPr>
          <a:xfrm>
            <a:off x="4433787" y="2498651"/>
            <a:ext cx="3542299" cy="331601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57551F-AE91-44B3-8815-89FD13053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982777" cy="1178877"/>
          </a:xfrm>
        </p:spPr>
        <p:txBody>
          <a:bodyPr>
            <a:normAutofit/>
          </a:bodyPr>
          <a:lstStyle/>
          <a:p>
            <a:r>
              <a:rPr lang="en-US" sz="3600" dirty="0"/>
              <a:t>Re-examine Moon and Nolan 2010 stratiform heating profile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BED4B-D32F-BF48-BAA1-460E9B4E6E69}"/>
              </a:ext>
            </a:extLst>
          </p:cNvPr>
          <p:cNvSpPr txBox="1"/>
          <p:nvPr/>
        </p:nvSpPr>
        <p:spPr>
          <a:xfrm>
            <a:off x="2673061" y="1287008"/>
            <a:ext cx="684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Axisymmetric wind field response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13129" y="5913311"/>
            <a:ext cx="3306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Moon and Nolan 2010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A0787-EB54-4D88-86FC-224E5B445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5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14F67-B318-4B85-AA72-F9CA387B993D}"/>
              </a:ext>
            </a:extLst>
          </p:cNvPr>
          <p:cNvSpPr txBox="1"/>
          <p:nvPr/>
        </p:nvSpPr>
        <p:spPr>
          <a:xfrm>
            <a:off x="4678335" y="2030394"/>
            <a:ext cx="649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Shading: Tangential Wind Response; Vector: (U, W)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062B71-34E2-40CE-B3EA-D3A14E03FF7E}"/>
              </a:ext>
            </a:extLst>
          </p:cNvPr>
          <p:cNvGrpSpPr/>
          <p:nvPr/>
        </p:nvGrpSpPr>
        <p:grpSpPr>
          <a:xfrm>
            <a:off x="7995683" y="2466753"/>
            <a:ext cx="3973493" cy="3398516"/>
            <a:chOff x="510344" y="2466753"/>
            <a:chExt cx="3973493" cy="33985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F56003-9198-4832-A0B5-60E05B47B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19" t="6869" r="1735"/>
            <a:stretch/>
          </p:blipFill>
          <p:spPr>
            <a:xfrm>
              <a:off x="510344" y="2466753"/>
              <a:ext cx="3973493" cy="339851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14D649-251C-4766-A0A9-7069301897FA}"/>
                </a:ext>
              </a:extLst>
            </p:cNvPr>
            <p:cNvSpPr/>
            <p:nvPr/>
          </p:nvSpPr>
          <p:spPr>
            <a:xfrm>
              <a:off x="1012344" y="2953445"/>
              <a:ext cx="233916" cy="262107"/>
            </a:xfrm>
            <a:prstGeom prst="rect">
              <a:avLst/>
            </a:prstGeom>
            <a:solidFill>
              <a:srgbClr val="B3B5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5624EBF-48D3-497F-9CCC-11BC3BCC281E}"/>
              </a:ext>
            </a:extLst>
          </p:cNvPr>
          <p:cNvSpPr txBox="1"/>
          <p:nvPr/>
        </p:nvSpPr>
        <p:spPr>
          <a:xfrm rot="16200000">
            <a:off x="3922982" y="3803343"/>
            <a:ext cx="8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 [km]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4800" y="2146403"/>
            <a:ext cx="3740614" cy="3753396"/>
            <a:chOff x="304800" y="2146403"/>
            <a:chExt cx="3740614" cy="375339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C71487-E00A-43D2-8E8A-6C3B9FFE19D2}"/>
                </a:ext>
              </a:extLst>
            </p:cNvPr>
            <p:cNvGrpSpPr/>
            <p:nvPr/>
          </p:nvGrpSpPr>
          <p:grpSpPr>
            <a:xfrm>
              <a:off x="304800" y="2146403"/>
              <a:ext cx="3740614" cy="3753396"/>
              <a:chOff x="544128" y="1909993"/>
              <a:chExt cx="4986101" cy="437759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6E84C5F-1340-4A05-A79F-693BADCC3C3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3" t="5882" r="7189"/>
              <a:stretch/>
            </p:blipFill>
            <p:spPr>
              <a:xfrm>
                <a:off x="544128" y="2246811"/>
                <a:ext cx="4986101" cy="404077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DBE11D-CBA0-4E1B-953D-85779B24BA73}"/>
                  </a:ext>
                </a:extLst>
              </p:cNvPr>
              <p:cNvSpPr txBox="1"/>
              <p:nvPr/>
            </p:nvSpPr>
            <p:spPr>
              <a:xfrm>
                <a:off x="1014366" y="1909993"/>
                <a:ext cx="4004831" cy="3948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Heating and Cooling [Kh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]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657576" y="4486447"/>
              <a:ext cx="282189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790701" y="4168237"/>
              <a:ext cx="617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</a:t>
              </a:r>
              <a:r>
                <a:rPr lang="en-US" baseline="30000" dirty="0" err="1"/>
                <a:t>o</a:t>
              </a:r>
              <a:r>
                <a:rPr lang="en-US" dirty="0" err="1"/>
                <a:t>C</a:t>
              </a:r>
              <a:r>
                <a:rPr lang="en-US" dirty="0"/>
                <a:t> 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909700" y="5913311"/>
            <a:ext cx="2181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Our simulation</a:t>
            </a:r>
          </a:p>
        </p:txBody>
      </p:sp>
    </p:spTree>
    <p:extLst>
      <p:ext uri="{BB962C8B-B14F-4D97-AF65-F5344CB8AC3E}">
        <p14:creationId xmlns:p14="http://schemas.microsoft.com/office/powerpoint/2010/main" val="1931258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E815E4-9D4A-4B74-AF61-5D0241F73BC5}"/>
              </a:ext>
            </a:extLst>
          </p:cNvPr>
          <p:cNvSpPr txBox="1"/>
          <p:nvPr/>
        </p:nvSpPr>
        <p:spPr>
          <a:xfrm>
            <a:off x="1809650" y="366843"/>
            <a:ext cx="305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Heating Profile (Shading)</a:t>
            </a:r>
            <a:br>
              <a:rPr lang="en-US" sz="1600" dirty="0"/>
            </a:br>
            <a:r>
              <a:rPr lang="en-US" sz="1600" dirty="0"/>
              <a:t>Height level (Red line)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C18DF7-552C-4ED9-ADD0-E5629D48DC3E}"/>
              </a:ext>
            </a:extLst>
          </p:cNvPr>
          <p:cNvSpPr txBox="1"/>
          <p:nvPr/>
        </p:nvSpPr>
        <p:spPr>
          <a:xfrm>
            <a:off x="-10646" y="1989497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 = 3.6km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3696B-3AE6-449A-BB05-4B5BBA777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54529" r="61143" b="7877"/>
          <a:stretch/>
        </p:blipFill>
        <p:spPr>
          <a:xfrm>
            <a:off x="5040985" y="999461"/>
            <a:ext cx="3269299" cy="2743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C583C4-CD81-8448-8715-ED0540376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t="54323" r="60572" b="8079"/>
          <a:stretch/>
        </p:blipFill>
        <p:spPr>
          <a:xfrm>
            <a:off x="5008052" y="3742659"/>
            <a:ext cx="3399416" cy="28388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C18DF7-552C-4ED9-ADD0-E5629D48DC3E}"/>
              </a:ext>
            </a:extLst>
          </p:cNvPr>
          <p:cNvSpPr txBox="1"/>
          <p:nvPr/>
        </p:nvSpPr>
        <p:spPr>
          <a:xfrm>
            <a:off x="-26143" y="4791619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 = 2km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A1E6D8-87FD-44DA-B369-4DCE12EBEB3B}"/>
              </a:ext>
            </a:extLst>
          </p:cNvPr>
          <p:cNvSpPr txBox="1"/>
          <p:nvPr/>
        </p:nvSpPr>
        <p:spPr>
          <a:xfrm>
            <a:off x="5188389" y="293003"/>
            <a:ext cx="6496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Shading: W Response; Vector: (U, V)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383133-7FF3-4C1B-B8DB-010991B1CF9E}"/>
              </a:ext>
            </a:extLst>
          </p:cNvPr>
          <p:cNvGrpSpPr/>
          <p:nvPr/>
        </p:nvGrpSpPr>
        <p:grpSpPr>
          <a:xfrm>
            <a:off x="1880685" y="961803"/>
            <a:ext cx="3057832" cy="2679405"/>
            <a:chOff x="8897393" y="988831"/>
            <a:chExt cx="3057832" cy="2679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" t="6643" r="7653" b="5433"/>
            <a:stretch/>
          </p:blipFill>
          <p:spPr>
            <a:xfrm>
              <a:off x="8897393" y="988831"/>
              <a:ext cx="3057832" cy="267940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C3FAED6-1229-46C3-91B2-87C1F2870665}"/>
                </a:ext>
              </a:extLst>
            </p:cNvPr>
            <p:cNvCxnSpPr/>
            <p:nvPr/>
          </p:nvCxnSpPr>
          <p:spPr>
            <a:xfrm>
              <a:off x="9196387" y="2752725"/>
              <a:ext cx="232257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8DB65A-29D6-4F8A-B556-D65414654A27}"/>
              </a:ext>
            </a:extLst>
          </p:cNvPr>
          <p:cNvGrpSpPr/>
          <p:nvPr/>
        </p:nvGrpSpPr>
        <p:grpSpPr>
          <a:xfrm>
            <a:off x="1867006" y="3763926"/>
            <a:ext cx="3071511" cy="2881423"/>
            <a:chOff x="8884516" y="3763926"/>
            <a:chExt cx="3071511" cy="28814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CEF82E-2F89-FA4B-800A-89AA6BF8B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" t="6586" r="7502" b="1833"/>
            <a:stretch/>
          </p:blipFill>
          <p:spPr>
            <a:xfrm>
              <a:off x="8884516" y="3763926"/>
              <a:ext cx="3071511" cy="288142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0AB9A47-74CE-4B2D-81C2-5FEBC94A479D}"/>
                </a:ext>
              </a:extLst>
            </p:cNvPr>
            <p:cNvCxnSpPr/>
            <p:nvPr/>
          </p:nvCxnSpPr>
          <p:spPr>
            <a:xfrm>
              <a:off x="9196387" y="5924770"/>
              <a:ext cx="232257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355DDCF-FE21-4282-A586-6B74E202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6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CF7775-A11E-4AB8-B9B8-3045DECD0466}"/>
              </a:ext>
            </a:extLst>
          </p:cNvPr>
          <p:cNvSpPr txBox="1"/>
          <p:nvPr/>
        </p:nvSpPr>
        <p:spPr>
          <a:xfrm>
            <a:off x="8436636" y="695608"/>
            <a:ext cx="349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Moon and Nolan 2010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389088" y="967563"/>
            <a:ext cx="3634912" cy="2700670"/>
            <a:chOff x="8389088" y="967563"/>
            <a:chExt cx="3634912" cy="270067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8B6EBD7-1810-47ED-A06C-168E87689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200" t="5425" b="4711"/>
            <a:stretch/>
          </p:blipFill>
          <p:spPr>
            <a:xfrm>
              <a:off x="8389088" y="967563"/>
              <a:ext cx="3634912" cy="27006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9021214" y="1086206"/>
              <a:ext cx="231561" cy="298162"/>
            </a:xfrm>
            <a:prstGeom prst="rect">
              <a:avLst/>
            </a:prstGeom>
            <a:solidFill>
              <a:srgbClr val="B3B5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389088" y="3763925"/>
            <a:ext cx="3593824" cy="2918307"/>
            <a:chOff x="8389088" y="3763925"/>
            <a:chExt cx="3593824" cy="29183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14C87B7-FD84-924A-8348-82633099A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103" t="6777" r="3355"/>
            <a:stretch/>
          </p:blipFill>
          <p:spPr>
            <a:xfrm>
              <a:off x="8389088" y="3763925"/>
              <a:ext cx="3593824" cy="291830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9021214" y="3906089"/>
              <a:ext cx="231561" cy="298162"/>
            </a:xfrm>
            <a:prstGeom prst="rect">
              <a:avLst/>
            </a:prstGeom>
            <a:solidFill>
              <a:srgbClr val="B3B5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405C1D7-5A55-4FC3-AEA1-2CE4950FB507}"/>
              </a:ext>
            </a:extLst>
          </p:cNvPr>
          <p:cNvSpPr txBox="1"/>
          <p:nvPr/>
        </p:nvSpPr>
        <p:spPr>
          <a:xfrm>
            <a:off x="5483316" y="695609"/>
            <a:ext cx="219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Simulation</a:t>
            </a:r>
          </a:p>
        </p:txBody>
      </p:sp>
    </p:spTree>
    <p:extLst>
      <p:ext uri="{BB962C8B-B14F-4D97-AF65-F5344CB8AC3E}">
        <p14:creationId xmlns:p14="http://schemas.microsoft.com/office/powerpoint/2010/main" val="86949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54465" r="53547" b="8386"/>
          <a:stretch/>
        </p:blipFill>
        <p:spPr>
          <a:xfrm>
            <a:off x="4472338" y="2094807"/>
            <a:ext cx="3746090" cy="3073564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85D003D2-94CA-4194-8A9F-D649D6F0EB58}"/>
              </a:ext>
            </a:extLst>
          </p:cNvPr>
          <p:cNvSpPr txBox="1">
            <a:spLocks/>
          </p:cNvSpPr>
          <p:nvPr/>
        </p:nvSpPr>
        <p:spPr>
          <a:xfrm>
            <a:off x="515983" y="321582"/>
            <a:ext cx="10515600" cy="64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forced updraft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6003B-F9C1-4A6B-B7C4-8A25A978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7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D0FA76-3560-4B9C-99EA-B028F490DE33}"/>
              </a:ext>
            </a:extLst>
          </p:cNvPr>
          <p:cNvSpPr txBox="1"/>
          <p:nvPr/>
        </p:nvSpPr>
        <p:spPr>
          <a:xfrm>
            <a:off x="4579128" y="5039364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A38BDA-38B1-4731-A239-904889B18E9C}"/>
              </a:ext>
            </a:extLst>
          </p:cNvPr>
          <p:cNvSpPr txBox="1"/>
          <p:nvPr/>
        </p:nvSpPr>
        <p:spPr>
          <a:xfrm>
            <a:off x="7358001" y="5039365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E2371A-027E-4258-8A14-D5AA2809383F}"/>
              </a:ext>
            </a:extLst>
          </p:cNvPr>
          <p:cNvSpPr txBox="1"/>
          <p:nvPr/>
        </p:nvSpPr>
        <p:spPr>
          <a:xfrm rot="16200000">
            <a:off x="4031754" y="3301194"/>
            <a:ext cx="809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z [km]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D72B6F-BAA2-4F51-A855-10DBCC1801AA}"/>
              </a:ext>
            </a:extLst>
          </p:cNvPr>
          <p:cNvSpPr txBox="1"/>
          <p:nvPr/>
        </p:nvSpPr>
        <p:spPr>
          <a:xfrm>
            <a:off x="5747678" y="5085530"/>
            <a:ext cx="809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 [km]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2B8255-FA3A-413A-BF5C-E49AF6679DA5}"/>
              </a:ext>
            </a:extLst>
          </p:cNvPr>
          <p:cNvSpPr txBox="1"/>
          <p:nvPr/>
        </p:nvSpPr>
        <p:spPr>
          <a:xfrm>
            <a:off x="4857306" y="1288826"/>
            <a:ext cx="6496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Tangential Wind Response (shading); Vector: (U, W)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489ABB-39C1-47E3-B30C-C669C72F2314}"/>
              </a:ext>
            </a:extLst>
          </p:cNvPr>
          <p:cNvSpPr txBox="1"/>
          <p:nvPr/>
        </p:nvSpPr>
        <p:spPr>
          <a:xfrm>
            <a:off x="8160192" y="1790761"/>
            <a:ext cx="349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Moon and Nolan 2010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81279" y="1825602"/>
            <a:ext cx="3927566" cy="3373415"/>
            <a:chOff x="8255726" y="1825602"/>
            <a:chExt cx="3927566" cy="3373415"/>
          </a:xfrm>
        </p:grpSpPr>
        <p:grpSp>
          <p:nvGrpSpPr>
            <p:cNvPr id="47" name="Group 46"/>
            <p:cNvGrpSpPr/>
            <p:nvPr/>
          </p:nvGrpSpPr>
          <p:grpSpPr>
            <a:xfrm>
              <a:off x="8255726" y="1898804"/>
              <a:ext cx="3927566" cy="3300213"/>
              <a:chOff x="8255726" y="1898804"/>
              <a:chExt cx="3927566" cy="3300213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07" t="51929" r="60572" b="8079"/>
              <a:stretch/>
            </p:blipFill>
            <p:spPr>
              <a:xfrm>
                <a:off x="8255726" y="1898804"/>
                <a:ext cx="3927566" cy="3300213"/>
              </a:xfrm>
              <a:prstGeom prst="rect">
                <a:avLst/>
              </a:prstGeom>
            </p:spPr>
          </p:pic>
          <p:cxnSp>
            <p:nvCxnSpPr>
              <p:cNvPr id="51" name="Straight Connector 50"/>
              <p:cNvCxnSpPr>
                <a:cxnSpLocks noChangeAspect="1"/>
              </p:cNvCxnSpPr>
              <p:nvPr/>
            </p:nvCxnSpPr>
            <p:spPr>
              <a:xfrm>
                <a:off x="10225587" y="3586921"/>
                <a:ext cx="1015781" cy="32004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/>
            <p:cNvSpPr/>
            <p:nvPr/>
          </p:nvSpPr>
          <p:spPr>
            <a:xfrm>
              <a:off x="8790514" y="1825602"/>
              <a:ext cx="2466103" cy="273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865610" y="1827547"/>
              <a:ext cx="2333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w’ at 2 km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230F98D1-E98B-44F7-BC42-9D42CE9C45A1}"/>
              </a:ext>
            </a:extLst>
          </p:cNvPr>
          <p:cNvSpPr txBox="1"/>
          <p:nvPr/>
        </p:nvSpPr>
        <p:spPr>
          <a:xfrm>
            <a:off x="1974292" y="3331171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B8DA393-3668-44CF-9016-5E44FEA667AA}"/>
              </a:ext>
            </a:extLst>
          </p:cNvPr>
          <p:cNvSpPr txBox="1"/>
          <p:nvPr/>
        </p:nvSpPr>
        <p:spPr>
          <a:xfrm>
            <a:off x="3259304" y="3763130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8184669" y="2052084"/>
            <a:ext cx="3819283" cy="3218114"/>
            <a:chOff x="8184669" y="2052084"/>
            <a:chExt cx="3819283" cy="3218114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/>
            <a:srcRect l="6458" t="6601"/>
            <a:stretch/>
          </p:blipFill>
          <p:spPr>
            <a:xfrm>
              <a:off x="8184669" y="2052084"/>
              <a:ext cx="3819283" cy="3218114"/>
            </a:xfrm>
            <a:prstGeom prst="rect">
              <a:avLst/>
            </a:prstGeom>
          </p:spPr>
        </p:pic>
        <p:sp>
          <p:nvSpPr>
            <p:cNvPr id="56" name="Freeform 55"/>
            <p:cNvSpPr/>
            <p:nvPr/>
          </p:nvSpPr>
          <p:spPr>
            <a:xfrm>
              <a:off x="8481921" y="2400393"/>
              <a:ext cx="217765" cy="185706"/>
            </a:xfrm>
            <a:custGeom>
              <a:avLst/>
              <a:gdLst>
                <a:gd name="connsiteX0" fmla="*/ 8473 w 217765"/>
                <a:gd name="connsiteY0" fmla="*/ 183114 h 185706"/>
                <a:gd name="connsiteX1" fmla="*/ 88683 w 217765"/>
                <a:gd name="connsiteY1" fmla="*/ 167072 h 185706"/>
                <a:gd name="connsiteX2" fmla="*/ 159269 w 217765"/>
                <a:gd name="connsiteY2" fmla="*/ 134988 h 185706"/>
                <a:gd name="connsiteX3" fmla="*/ 210603 w 217765"/>
                <a:gd name="connsiteY3" fmla="*/ 99695 h 185706"/>
                <a:gd name="connsiteX4" fmla="*/ 217020 w 217765"/>
                <a:gd name="connsiteY4" fmla="*/ 61194 h 185706"/>
                <a:gd name="connsiteX5" fmla="*/ 207395 w 217765"/>
                <a:gd name="connsiteY5" fmla="*/ 13068 h 185706"/>
                <a:gd name="connsiteX6" fmla="*/ 152852 w 217765"/>
                <a:gd name="connsiteY6" fmla="*/ 234 h 185706"/>
                <a:gd name="connsiteX7" fmla="*/ 101517 w 217765"/>
                <a:gd name="connsiteY7" fmla="*/ 6651 h 185706"/>
                <a:gd name="connsiteX8" fmla="*/ 59808 w 217765"/>
                <a:gd name="connsiteY8" fmla="*/ 29110 h 185706"/>
                <a:gd name="connsiteX9" fmla="*/ 27723 w 217765"/>
                <a:gd name="connsiteY9" fmla="*/ 61194 h 185706"/>
                <a:gd name="connsiteX10" fmla="*/ 5264 w 217765"/>
                <a:gd name="connsiteY10" fmla="*/ 112529 h 185706"/>
                <a:gd name="connsiteX11" fmla="*/ 8473 w 217765"/>
                <a:gd name="connsiteY11" fmla="*/ 183114 h 18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765" h="185706">
                  <a:moveTo>
                    <a:pt x="8473" y="183114"/>
                  </a:moveTo>
                  <a:cubicBezTo>
                    <a:pt x="22376" y="192204"/>
                    <a:pt x="63550" y="175093"/>
                    <a:pt x="88683" y="167072"/>
                  </a:cubicBezTo>
                  <a:cubicBezTo>
                    <a:pt x="113816" y="159051"/>
                    <a:pt x="138949" y="146217"/>
                    <a:pt x="159269" y="134988"/>
                  </a:cubicBezTo>
                  <a:cubicBezTo>
                    <a:pt x="179589" y="123759"/>
                    <a:pt x="200978" y="111994"/>
                    <a:pt x="210603" y="99695"/>
                  </a:cubicBezTo>
                  <a:cubicBezTo>
                    <a:pt x="220228" y="87396"/>
                    <a:pt x="217555" y="75632"/>
                    <a:pt x="217020" y="61194"/>
                  </a:cubicBezTo>
                  <a:cubicBezTo>
                    <a:pt x="216485" y="46756"/>
                    <a:pt x="218090" y="23228"/>
                    <a:pt x="207395" y="13068"/>
                  </a:cubicBezTo>
                  <a:cubicBezTo>
                    <a:pt x="196700" y="2908"/>
                    <a:pt x="170498" y="1303"/>
                    <a:pt x="152852" y="234"/>
                  </a:cubicBezTo>
                  <a:cubicBezTo>
                    <a:pt x="135206" y="-836"/>
                    <a:pt x="117024" y="1838"/>
                    <a:pt x="101517" y="6651"/>
                  </a:cubicBezTo>
                  <a:cubicBezTo>
                    <a:pt x="86010" y="11464"/>
                    <a:pt x="72107" y="20020"/>
                    <a:pt x="59808" y="29110"/>
                  </a:cubicBezTo>
                  <a:cubicBezTo>
                    <a:pt x="47509" y="38200"/>
                    <a:pt x="36814" y="47291"/>
                    <a:pt x="27723" y="61194"/>
                  </a:cubicBezTo>
                  <a:cubicBezTo>
                    <a:pt x="18632" y="75097"/>
                    <a:pt x="9542" y="97021"/>
                    <a:pt x="5264" y="112529"/>
                  </a:cubicBezTo>
                  <a:cubicBezTo>
                    <a:pt x="986" y="128036"/>
                    <a:pt x="-5430" y="174024"/>
                    <a:pt x="8473" y="183114"/>
                  </a:cubicBez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A6A8AB"/>
                  </a:solidFill>
                </a:ln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8482726" y="2524318"/>
              <a:ext cx="249148" cy="129051"/>
            </a:xfrm>
            <a:custGeom>
              <a:avLst/>
              <a:gdLst>
                <a:gd name="connsiteX0" fmla="*/ 94 w 248904"/>
                <a:gd name="connsiteY0" fmla="*/ 80756 h 128887"/>
                <a:gd name="connsiteX1" fmla="*/ 70680 w 248904"/>
                <a:gd name="connsiteY1" fmla="*/ 67922 h 128887"/>
                <a:gd name="connsiteX2" fmla="*/ 163724 w 248904"/>
                <a:gd name="connsiteY2" fmla="*/ 29421 h 128887"/>
                <a:gd name="connsiteX3" fmla="*/ 215058 w 248904"/>
                <a:gd name="connsiteY3" fmla="*/ 545 h 128887"/>
                <a:gd name="connsiteX4" fmla="*/ 240726 w 248904"/>
                <a:gd name="connsiteY4" fmla="*/ 55089 h 128887"/>
                <a:gd name="connsiteX5" fmla="*/ 240726 w 248904"/>
                <a:gd name="connsiteY5" fmla="*/ 119257 h 128887"/>
                <a:gd name="connsiteX6" fmla="*/ 144473 w 248904"/>
                <a:gd name="connsiteY6" fmla="*/ 116049 h 128887"/>
                <a:gd name="connsiteX7" fmla="*/ 57846 w 248904"/>
                <a:gd name="connsiteY7" fmla="*/ 128882 h 128887"/>
                <a:gd name="connsiteX8" fmla="*/ 94 w 248904"/>
                <a:gd name="connsiteY8" fmla="*/ 80756 h 128887"/>
                <a:gd name="connsiteX0" fmla="*/ 265 w 249075"/>
                <a:gd name="connsiteY0" fmla="*/ 80747 h 128878"/>
                <a:gd name="connsiteX1" fmla="*/ 80376 w 249075"/>
                <a:gd name="connsiteY1" fmla="*/ 64738 h 128878"/>
                <a:gd name="connsiteX2" fmla="*/ 163895 w 249075"/>
                <a:gd name="connsiteY2" fmla="*/ 29412 h 128878"/>
                <a:gd name="connsiteX3" fmla="*/ 215229 w 249075"/>
                <a:gd name="connsiteY3" fmla="*/ 536 h 128878"/>
                <a:gd name="connsiteX4" fmla="*/ 240897 w 249075"/>
                <a:gd name="connsiteY4" fmla="*/ 55080 h 128878"/>
                <a:gd name="connsiteX5" fmla="*/ 240897 w 249075"/>
                <a:gd name="connsiteY5" fmla="*/ 119248 h 128878"/>
                <a:gd name="connsiteX6" fmla="*/ 144644 w 249075"/>
                <a:gd name="connsiteY6" fmla="*/ 116040 h 128878"/>
                <a:gd name="connsiteX7" fmla="*/ 58017 w 249075"/>
                <a:gd name="connsiteY7" fmla="*/ 128873 h 128878"/>
                <a:gd name="connsiteX8" fmla="*/ 265 w 249075"/>
                <a:gd name="connsiteY8" fmla="*/ 80747 h 128878"/>
                <a:gd name="connsiteX0" fmla="*/ 265 w 249075"/>
                <a:gd name="connsiteY0" fmla="*/ 80950 h 129081"/>
                <a:gd name="connsiteX1" fmla="*/ 80376 w 249075"/>
                <a:gd name="connsiteY1" fmla="*/ 64941 h 129081"/>
                <a:gd name="connsiteX2" fmla="*/ 157545 w 249075"/>
                <a:gd name="connsiteY2" fmla="*/ 26440 h 129081"/>
                <a:gd name="connsiteX3" fmla="*/ 215229 w 249075"/>
                <a:gd name="connsiteY3" fmla="*/ 739 h 129081"/>
                <a:gd name="connsiteX4" fmla="*/ 240897 w 249075"/>
                <a:gd name="connsiteY4" fmla="*/ 55283 h 129081"/>
                <a:gd name="connsiteX5" fmla="*/ 240897 w 249075"/>
                <a:gd name="connsiteY5" fmla="*/ 119451 h 129081"/>
                <a:gd name="connsiteX6" fmla="*/ 144644 w 249075"/>
                <a:gd name="connsiteY6" fmla="*/ 116243 h 129081"/>
                <a:gd name="connsiteX7" fmla="*/ 58017 w 249075"/>
                <a:gd name="connsiteY7" fmla="*/ 129076 h 129081"/>
                <a:gd name="connsiteX8" fmla="*/ 265 w 249075"/>
                <a:gd name="connsiteY8" fmla="*/ 80950 h 129081"/>
                <a:gd name="connsiteX0" fmla="*/ 338 w 249148"/>
                <a:gd name="connsiteY0" fmla="*/ 80920 h 129051"/>
                <a:gd name="connsiteX1" fmla="*/ 83624 w 249148"/>
                <a:gd name="connsiteY1" fmla="*/ 58561 h 129051"/>
                <a:gd name="connsiteX2" fmla="*/ 157618 w 249148"/>
                <a:gd name="connsiteY2" fmla="*/ 26410 h 129051"/>
                <a:gd name="connsiteX3" fmla="*/ 215302 w 249148"/>
                <a:gd name="connsiteY3" fmla="*/ 709 h 129051"/>
                <a:gd name="connsiteX4" fmla="*/ 240970 w 249148"/>
                <a:gd name="connsiteY4" fmla="*/ 55253 h 129051"/>
                <a:gd name="connsiteX5" fmla="*/ 240970 w 249148"/>
                <a:gd name="connsiteY5" fmla="*/ 119421 h 129051"/>
                <a:gd name="connsiteX6" fmla="*/ 144717 w 249148"/>
                <a:gd name="connsiteY6" fmla="*/ 116213 h 129051"/>
                <a:gd name="connsiteX7" fmla="*/ 58090 w 249148"/>
                <a:gd name="connsiteY7" fmla="*/ 129046 h 129051"/>
                <a:gd name="connsiteX8" fmla="*/ 338 w 249148"/>
                <a:gd name="connsiteY8" fmla="*/ 80920 h 129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148" h="129051">
                  <a:moveTo>
                    <a:pt x="338" y="80920"/>
                  </a:moveTo>
                  <a:cubicBezTo>
                    <a:pt x="4594" y="69173"/>
                    <a:pt x="57411" y="67646"/>
                    <a:pt x="83624" y="58561"/>
                  </a:cubicBezTo>
                  <a:cubicBezTo>
                    <a:pt x="109837" y="49476"/>
                    <a:pt x="135672" y="36052"/>
                    <a:pt x="157618" y="26410"/>
                  </a:cubicBezTo>
                  <a:cubicBezTo>
                    <a:pt x="179564" y="16768"/>
                    <a:pt x="201410" y="-4098"/>
                    <a:pt x="215302" y="709"/>
                  </a:cubicBezTo>
                  <a:cubicBezTo>
                    <a:pt x="229194" y="5516"/>
                    <a:pt x="236692" y="35468"/>
                    <a:pt x="240970" y="55253"/>
                  </a:cubicBezTo>
                  <a:cubicBezTo>
                    <a:pt x="245248" y="75038"/>
                    <a:pt x="257012" y="109261"/>
                    <a:pt x="240970" y="119421"/>
                  </a:cubicBezTo>
                  <a:cubicBezTo>
                    <a:pt x="224928" y="129581"/>
                    <a:pt x="175197" y="114609"/>
                    <a:pt x="144717" y="116213"/>
                  </a:cubicBezTo>
                  <a:cubicBezTo>
                    <a:pt x="114237" y="117817"/>
                    <a:pt x="83223" y="128511"/>
                    <a:pt x="58090" y="129046"/>
                  </a:cubicBezTo>
                  <a:cubicBezTo>
                    <a:pt x="32957" y="129581"/>
                    <a:pt x="-3918" y="92667"/>
                    <a:pt x="338" y="80920"/>
                  </a:cubicBezTo>
                  <a:close/>
                </a:path>
              </a:pathLst>
            </a:custGeom>
            <a:solidFill>
              <a:srgbClr val="BDB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870A772-FB6B-44BA-A18B-49C6F2E8BD2B}"/>
              </a:ext>
            </a:extLst>
          </p:cNvPr>
          <p:cNvSpPr txBox="1"/>
          <p:nvPr/>
        </p:nvSpPr>
        <p:spPr>
          <a:xfrm>
            <a:off x="5068647" y="1790762"/>
            <a:ext cx="219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Simulation</a:t>
            </a:r>
          </a:p>
        </p:txBody>
      </p:sp>
    </p:spTree>
    <p:extLst>
      <p:ext uri="{BB962C8B-B14F-4D97-AF65-F5344CB8AC3E}">
        <p14:creationId xmlns:p14="http://schemas.microsoft.com/office/powerpoint/2010/main" val="3756216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54465" r="53547" b="8386"/>
          <a:stretch/>
        </p:blipFill>
        <p:spPr>
          <a:xfrm>
            <a:off x="4472338" y="2094807"/>
            <a:ext cx="3746090" cy="3073564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85D003D2-94CA-4194-8A9F-D649D6F0EB58}"/>
              </a:ext>
            </a:extLst>
          </p:cNvPr>
          <p:cNvSpPr txBox="1">
            <a:spLocks/>
          </p:cNvSpPr>
          <p:nvPr/>
        </p:nvSpPr>
        <p:spPr>
          <a:xfrm>
            <a:off x="515983" y="321582"/>
            <a:ext cx="10515600" cy="64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forced updraft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6003B-F9C1-4A6B-B7C4-8A25A978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8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D0FA76-3560-4B9C-99EA-B028F490DE33}"/>
              </a:ext>
            </a:extLst>
          </p:cNvPr>
          <p:cNvSpPr txBox="1"/>
          <p:nvPr/>
        </p:nvSpPr>
        <p:spPr>
          <a:xfrm>
            <a:off x="4579128" y="5039364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A38BDA-38B1-4731-A239-904889B18E9C}"/>
              </a:ext>
            </a:extLst>
          </p:cNvPr>
          <p:cNvSpPr txBox="1"/>
          <p:nvPr/>
        </p:nvSpPr>
        <p:spPr>
          <a:xfrm>
            <a:off x="7358001" y="5039365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E2371A-027E-4258-8A14-D5AA2809383F}"/>
              </a:ext>
            </a:extLst>
          </p:cNvPr>
          <p:cNvSpPr txBox="1"/>
          <p:nvPr/>
        </p:nvSpPr>
        <p:spPr>
          <a:xfrm rot="16200000">
            <a:off x="4031754" y="3301194"/>
            <a:ext cx="809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z [km]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D72B6F-BAA2-4F51-A855-10DBCC1801AA}"/>
              </a:ext>
            </a:extLst>
          </p:cNvPr>
          <p:cNvSpPr txBox="1"/>
          <p:nvPr/>
        </p:nvSpPr>
        <p:spPr>
          <a:xfrm>
            <a:off x="5747678" y="5085530"/>
            <a:ext cx="809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 [km]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2B8255-FA3A-413A-BF5C-E49AF6679DA5}"/>
              </a:ext>
            </a:extLst>
          </p:cNvPr>
          <p:cNvSpPr txBox="1"/>
          <p:nvPr/>
        </p:nvSpPr>
        <p:spPr>
          <a:xfrm>
            <a:off x="4857306" y="1288826"/>
            <a:ext cx="6496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Tangential Wind Response (shading); Vector: (U, W)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489ABB-39C1-47E3-B30C-C669C72F2314}"/>
              </a:ext>
            </a:extLst>
          </p:cNvPr>
          <p:cNvSpPr txBox="1"/>
          <p:nvPr/>
        </p:nvSpPr>
        <p:spPr>
          <a:xfrm>
            <a:off x="8160192" y="1790761"/>
            <a:ext cx="349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Moon and Nolan 2010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0231D0-F68E-467C-86FA-DF5CCA4AEADE}"/>
              </a:ext>
            </a:extLst>
          </p:cNvPr>
          <p:cNvGrpSpPr/>
          <p:nvPr/>
        </p:nvGrpSpPr>
        <p:grpSpPr>
          <a:xfrm>
            <a:off x="5291423" y="3934863"/>
            <a:ext cx="2098914" cy="884579"/>
            <a:chOff x="5204333" y="3945496"/>
            <a:chExt cx="2098914" cy="884579"/>
          </a:xfrm>
        </p:grpSpPr>
        <p:sp>
          <p:nvSpPr>
            <p:cNvPr id="25" name="Arrow: Down 1">
              <a:extLst>
                <a:ext uri="{FF2B5EF4-FFF2-40B4-BE49-F238E27FC236}">
                  <a16:creationId xmlns:a16="http://schemas.microsoft.com/office/drawing/2014/main" id="{17EE11E9-F1B6-41A3-9B3D-5460E1E7E9D9}"/>
                </a:ext>
              </a:extLst>
            </p:cNvPr>
            <p:cNvSpPr/>
            <p:nvPr/>
          </p:nvSpPr>
          <p:spPr>
            <a:xfrm rot="5400000">
              <a:off x="7153904" y="3938563"/>
              <a:ext cx="140538" cy="158149"/>
            </a:xfrm>
            <a:prstGeom prst="downArrow">
              <a:avLst/>
            </a:prstGeom>
            <a:solidFill>
              <a:srgbClr val="680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Down 8">
              <a:extLst>
                <a:ext uri="{FF2B5EF4-FFF2-40B4-BE49-F238E27FC236}">
                  <a16:creationId xmlns:a16="http://schemas.microsoft.com/office/drawing/2014/main" id="{F0BF02E3-D67C-4A64-B4FC-B9792DBABA39}"/>
                </a:ext>
              </a:extLst>
            </p:cNvPr>
            <p:cNvSpPr/>
            <p:nvPr/>
          </p:nvSpPr>
          <p:spPr>
            <a:xfrm rot="5400000">
              <a:off x="6861737" y="3927291"/>
              <a:ext cx="148388" cy="184797"/>
            </a:xfrm>
            <a:prstGeom prst="downArrow">
              <a:avLst/>
            </a:prstGeom>
            <a:solidFill>
              <a:srgbClr val="680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Down 10">
              <a:extLst>
                <a:ext uri="{FF2B5EF4-FFF2-40B4-BE49-F238E27FC236}">
                  <a16:creationId xmlns:a16="http://schemas.microsoft.com/office/drawing/2014/main" id="{D938B66A-F84A-4908-9559-C1844E9DBF2D}"/>
                </a:ext>
              </a:extLst>
            </p:cNvPr>
            <p:cNvSpPr/>
            <p:nvPr/>
          </p:nvSpPr>
          <p:spPr>
            <a:xfrm rot="4783046">
              <a:off x="6534185" y="3948605"/>
              <a:ext cx="163193" cy="215340"/>
            </a:xfrm>
            <a:prstGeom prst="downArrow">
              <a:avLst/>
            </a:prstGeom>
            <a:solidFill>
              <a:srgbClr val="680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Down 13">
              <a:extLst>
                <a:ext uri="{FF2B5EF4-FFF2-40B4-BE49-F238E27FC236}">
                  <a16:creationId xmlns:a16="http://schemas.microsoft.com/office/drawing/2014/main" id="{C08C1A40-1393-4F85-AF27-59EA121910EF}"/>
                </a:ext>
              </a:extLst>
            </p:cNvPr>
            <p:cNvSpPr/>
            <p:nvPr/>
          </p:nvSpPr>
          <p:spPr>
            <a:xfrm rot="3484029">
              <a:off x="6247305" y="4053403"/>
              <a:ext cx="163174" cy="236727"/>
            </a:xfrm>
            <a:prstGeom prst="downArrow">
              <a:avLst/>
            </a:prstGeom>
            <a:solidFill>
              <a:srgbClr val="680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Down 14">
              <a:extLst>
                <a:ext uri="{FF2B5EF4-FFF2-40B4-BE49-F238E27FC236}">
                  <a16:creationId xmlns:a16="http://schemas.microsoft.com/office/drawing/2014/main" id="{266ECE8D-76F6-47E9-95B1-8E54EA49697E}"/>
                </a:ext>
              </a:extLst>
            </p:cNvPr>
            <p:cNvSpPr/>
            <p:nvPr/>
          </p:nvSpPr>
          <p:spPr>
            <a:xfrm rot="2827288">
              <a:off x="5960147" y="4246841"/>
              <a:ext cx="206178" cy="271352"/>
            </a:xfrm>
            <a:prstGeom prst="downArrow">
              <a:avLst/>
            </a:prstGeom>
            <a:solidFill>
              <a:srgbClr val="680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row: Down 15">
              <a:extLst>
                <a:ext uri="{FF2B5EF4-FFF2-40B4-BE49-F238E27FC236}">
                  <a16:creationId xmlns:a16="http://schemas.microsoft.com/office/drawing/2014/main" id="{63D6F8F6-AAA1-4FCC-A3A4-97519D7D9F11}"/>
                </a:ext>
              </a:extLst>
            </p:cNvPr>
            <p:cNvSpPr/>
            <p:nvPr/>
          </p:nvSpPr>
          <p:spPr>
            <a:xfrm rot="2522579">
              <a:off x="5687172" y="4510933"/>
              <a:ext cx="218515" cy="277514"/>
            </a:xfrm>
            <a:prstGeom prst="downArrow">
              <a:avLst/>
            </a:prstGeom>
            <a:solidFill>
              <a:srgbClr val="680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row: Down 17">
              <a:extLst>
                <a:ext uri="{FF2B5EF4-FFF2-40B4-BE49-F238E27FC236}">
                  <a16:creationId xmlns:a16="http://schemas.microsoft.com/office/drawing/2014/main" id="{4912A284-6DF5-41FC-8D63-3E4C93095D39}"/>
                </a:ext>
              </a:extLst>
            </p:cNvPr>
            <p:cNvSpPr/>
            <p:nvPr/>
          </p:nvSpPr>
          <p:spPr>
            <a:xfrm rot="8092730">
              <a:off x="5345167" y="4600256"/>
              <a:ext cx="202603" cy="25703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row: Down 19">
              <a:extLst>
                <a:ext uri="{FF2B5EF4-FFF2-40B4-BE49-F238E27FC236}">
                  <a16:creationId xmlns:a16="http://schemas.microsoft.com/office/drawing/2014/main" id="{31C117B7-99BC-4D37-A32C-BBEC2DB2B860}"/>
                </a:ext>
              </a:extLst>
            </p:cNvPr>
            <p:cNvSpPr/>
            <p:nvPr/>
          </p:nvSpPr>
          <p:spPr>
            <a:xfrm rot="10496864">
              <a:off x="5204333" y="4299830"/>
              <a:ext cx="202603" cy="25703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F9D4FB-8BD6-4A2B-8B1E-F2D60318B604}"/>
              </a:ext>
            </a:extLst>
          </p:cNvPr>
          <p:cNvGrpSpPr/>
          <p:nvPr/>
        </p:nvGrpSpPr>
        <p:grpSpPr>
          <a:xfrm>
            <a:off x="278674" y="1541721"/>
            <a:ext cx="4197633" cy="3707916"/>
            <a:chOff x="278674" y="1485998"/>
            <a:chExt cx="4344601" cy="376363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A0455E2-E163-4600-BD14-85757124B9C4}"/>
                </a:ext>
              </a:extLst>
            </p:cNvPr>
            <p:cNvGrpSpPr/>
            <p:nvPr/>
          </p:nvGrpSpPr>
          <p:grpSpPr>
            <a:xfrm>
              <a:off x="278674" y="1485998"/>
              <a:ext cx="4344601" cy="3763639"/>
              <a:chOff x="435932" y="1485998"/>
              <a:chExt cx="4111539" cy="376363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8EBD692-BB58-4F6B-B7E6-875ACBB383F0}"/>
                  </a:ext>
                </a:extLst>
              </p:cNvPr>
              <p:cNvGrpSpPr/>
              <p:nvPr/>
            </p:nvGrpSpPr>
            <p:grpSpPr>
              <a:xfrm>
                <a:off x="435932" y="1485998"/>
                <a:ext cx="4111539" cy="3763639"/>
                <a:chOff x="340239" y="1496630"/>
                <a:chExt cx="4461484" cy="3763639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B9D03D56-0988-414D-9C25-BCFC864DBDE0}"/>
                    </a:ext>
                  </a:extLst>
                </p:cNvPr>
                <p:cNvGrpSpPr/>
                <p:nvPr/>
              </p:nvGrpSpPr>
              <p:grpSpPr>
                <a:xfrm>
                  <a:off x="340239" y="1496630"/>
                  <a:ext cx="4114803" cy="3763639"/>
                  <a:chOff x="600890" y="1475364"/>
                  <a:chExt cx="4135725" cy="3763639"/>
                </a:xfrm>
              </p:grpSpPr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C63D8665-6B72-45FA-8ABD-D011E5DFABD5}"/>
                      </a:ext>
                    </a:extLst>
                  </p:cNvPr>
                  <p:cNvGrpSpPr/>
                  <p:nvPr/>
                </p:nvGrpSpPr>
                <p:grpSpPr>
                  <a:xfrm>
                    <a:off x="600890" y="1475364"/>
                    <a:ext cx="4135725" cy="3763639"/>
                    <a:chOff x="361841" y="1664554"/>
                    <a:chExt cx="3610084" cy="3593299"/>
                  </a:xfrm>
                </p:grpSpPr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id="{2C81F072-11C8-4DF6-A324-BDB656FE11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1841" y="1664554"/>
                      <a:ext cx="3610084" cy="3593299"/>
                      <a:chOff x="5450606" y="1309214"/>
                      <a:chExt cx="3418009" cy="2817218"/>
                    </a:xfrm>
                  </p:grpSpPr>
                  <p:pic>
                    <p:nvPicPr>
                      <p:cNvPr id="60" name="Picture 59">
                        <a:extLst>
                          <a:ext uri="{FF2B5EF4-FFF2-40B4-BE49-F238E27FC236}">
                            <a16:creationId xmlns:a16="http://schemas.microsoft.com/office/drawing/2014/main" id="{9D353255-9782-48A5-A970-680F5CE477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95" t="7326" r="64714" b="52725"/>
                      <a:stretch/>
                    </p:blipFill>
                    <p:spPr>
                      <a:xfrm>
                        <a:off x="5450606" y="1676793"/>
                        <a:ext cx="3202870" cy="2449639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61" name="Rectangle 60">
                        <a:extLst>
                          <a:ext uri="{FF2B5EF4-FFF2-40B4-BE49-F238E27FC236}">
                            <a16:creationId xmlns:a16="http://schemas.microsoft.com/office/drawing/2014/main" id="{75889452-44F4-4769-A188-4F4E246D5C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35315" y="1309214"/>
                        <a:ext cx="2454442" cy="40255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pic>
                    <p:nvPicPr>
                      <p:cNvPr id="62" name="Picture 61">
                        <a:extLst>
                          <a:ext uri="{FF2B5EF4-FFF2-40B4-BE49-F238E27FC236}">
                            <a16:creationId xmlns:a16="http://schemas.microsoft.com/office/drawing/2014/main" id="{98373F55-B0CC-455E-BD52-85D33CCCAAB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590" t="93013" r="66669" b="3871"/>
                      <a:stretch/>
                    </p:blipFill>
                    <p:spPr>
                      <a:xfrm rot="16200000">
                        <a:off x="7659579" y="2708835"/>
                        <a:ext cx="2206099" cy="211972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A6760AEC-5F5A-4F3E-BF45-22476F93D2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412" y="1902254"/>
                      <a:ext cx="2786525" cy="35261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lvl="0" algn="ctr">
                        <a:defRPr/>
                      </a:pPr>
                      <a:r>
                        <a:rPr lang="en-US" dirty="0">
                          <a:solidFill>
                            <a:prstClr val="black"/>
                          </a:solidFill>
                        </a:rPr>
                        <a:t>Hurricane </a:t>
                      </a:r>
                      <a:r>
                        <a:rPr lang="en-US" b="1" dirty="0">
                          <a:solidFill>
                            <a:prstClr val="black"/>
                          </a:solidFill>
                        </a:rPr>
                        <a:t>Earl</a:t>
                      </a:r>
                      <a:r>
                        <a:rPr lang="en-US" dirty="0">
                          <a:solidFill>
                            <a:prstClr val="black"/>
                          </a:solidFill>
                        </a:rPr>
                        <a:t> cross section</a:t>
                      </a:r>
                    </a:p>
                  </p:txBody>
                </p:sp>
              </p:grp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D42AFFA9-C04B-4EF5-9912-7E76428C641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05266" y="2817099"/>
                    <a:ext cx="1846942" cy="9929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F29DDEA-7F2E-4FF2-B0C6-9256BDE225A6}"/>
                    </a:ext>
                  </a:extLst>
                </p:cNvPr>
                <p:cNvSpPr txBox="1"/>
                <p:nvPr/>
              </p:nvSpPr>
              <p:spPr>
                <a:xfrm>
                  <a:off x="4377715" y="2136463"/>
                  <a:ext cx="424008" cy="3016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10</a:t>
                  </a:r>
                </a:p>
                <a:p>
                  <a:endParaRPr lang="en-US" sz="1100" dirty="0"/>
                </a:p>
                <a:p>
                  <a:endParaRPr lang="en-US" sz="500" dirty="0"/>
                </a:p>
                <a:p>
                  <a:endParaRPr lang="en-US" sz="1200" dirty="0"/>
                </a:p>
                <a:p>
                  <a:r>
                    <a:rPr lang="en-US" sz="1200" dirty="0"/>
                    <a:t>5</a:t>
                  </a:r>
                </a:p>
                <a:p>
                  <a:endParaRPr lang="en-US" sz="1050" dirty="0"/>
                </a:p>
                <a:p>
                  <a:endParaRPr lang="en-US" sz="600" dirty="0"/>
                </a:p>
                <a:p>
                  <a:endParaRPr lang="en-US" sz="1200" dirty="0"/>
                </a:p>
                <a:p>
                  <a:r>
                    <a:rPr lang="en-US" sz="1200" dirty="0"/>
                    <a:t>0</a:t>
                  </a:r>
                </a:p>
                <a:p>
                  <a:endParaRPr lang="en-US" sz="1200" dirty="0"/>
                </a:p>
                <a:p>
                  <a:endParaRPr lang="en-US" sz="300" dirty="0"/>
                </a:p>
                <a:p>
                  <a:endParaRPr lang="en-US" sz="1200" dirty="0"/>
                </a:p>
                <a:p>
                  <a:r>
                    <a:rPr lang="en-US" sz="1200" dirty="0"/>
                    <a:t>-5</a:t>
                  </a:r>
                </a:p>
                <a:p>
                  <a:endParaRPr lang="en-US" sz="800" dirty="0"/>
                </a:p>
                <a:p>
                  <a:endParaRPr lang="en-US" sz="700" dirty="0"/>
                </a:p>
                <a:p>
                  <a:endParaRPr lang="en-US" sz="1200" dirty="0"/>
                </a:p>
                <a:p>
                  <a:r>
                    <a:rPr lang="en-US" sz="1200" dirty="0"/>
                    <a:t>10</a:t>
                  </a:r>
                </a:p>
                <a:p>
                  <a:endParaRPr lang="en-US" sz="1200" dirty="0"/>
                </a:p>
              </p:txBody>
            </p:sp>
          </p:grpSp>
          <p:sp>
            <p:nvSpPr>
              <p:cNvPr id="48" name="Arrow: Down 10">
                <a:extLst>
                  <a:ext uri="{FF2B5EF4-FFF2-40B4-BE49-F238E27FC236}">
                    <a16:creationId xmlns:a16="http://schemas.microsoft.com/office/drawing/2014/main" id="{76F51554-84D3-4E83-B08D-79E59C74686D}"/>
                  </a:ext>
                </a:extLst>
              </p:cNvPr>
              <p:cNvSpPr/>
              <p:nvPr/>
            </p:nvSpPr>
            <p:spPr>
              <a:xfrm rot="4646490">
                <a:off x="3596154" y="3993628"/>
                <a:ext cx="192552" cy="269901"/>
              </a:xfrm>
              <a:prstGeom prst="downArrow">
                <a:avLst/>
              </a:prstGeom>
              <a:solidFill>
                <a:srgbClr val="6801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row: Down 13">
                <a:extLst>
                  <a:ext uri="{FF2B5EF4-FFF2-40B4-BE49-F238E27FC236}">
                    <a16:creationId xmlns:a16="http://schemas.microsoft.com/office/drawing/2014/main" id="{54F7E0E5-1FC7-465B-AF3B-F3FCCD327888}"/>
                  </a:ext>
                </a:extLst>
              </p:cNvPr>
              <p:cNvSpPr/>
              <p:nvPr/>
            </p:nvSpPr>
            <p:spPr>
              <a:xfrm rot="3747604">
                <a:off x="3283050" y="4124616"/>
                <a:ext cx="192552" cy="269901"/>
              </a:xfrm>
              <a:prstGeom prst="downArrow">
                <a:avLst/>
              </a:prstGeom>
              <a:solidFill>
                <a:srgbClr val="6801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Arrow: Down 14">
                <a:extLst>
                  <a:ext uri="{FF2B5EF4-FFF2-40B4-BE49-F238E27FC236}">
                    <a16:creationId xmlns:a16="http://schemas.microsoft.com/office/drawing/2014/main" id="{ED12DD7B-416B-4D92-B04A-99E10D9D185F}"/>
                  </a:ext>
                </a:extLst>
              </p:cNvPr>
              <p:cNvSpPr/>
              <p:nvPr/>
            </p:nvSpPr>
            <p:spPr>
              <a:xfrm rot="2970017">
                <a:off x="3007712" y="4312649"/>
                <a:ext cx="192552" cy="269900"/>
              </a:xfrm>
              <a:prstGeom prst="downArrow">
                <a:avLst/>
              </a:prstGeom>
              <a:solidFill>
                <a:srgbClr val="6801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Arrow: Down 15">
                <a:extLst>
                  <a:ext uri="{FF2B5EF4-FFF2-40B4-BE49-F238E27FC236}">
                    <a16:creationId xmlns:a16="http://schemas.microsoft.com/office/drawing/2014/main" id="{07A5FA70-97E9-43FB-8236-2188B42093BF}"/>
                  </a:ext>
                </a:extLst>
              </p:cNvPr>
              <p:cNvSpPr/>
              <p:nvPr/>
            </p:nvSpPr>
            <p:spPr>
              <a:xfrm rot="2522579">
                <a:off x="2785676" y="4541717"/>
                <a:ext cx="192552" cy="269901"/>
              </a:xfrm>
              <a:prstGeom prst="downArrow">
                <a:avLst/>
              </a:prstGeom>
              <a:solidFill>
                <a:srgbClr val="6801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Arrow: Down 17">
                <a:extLst>
                  <a:ext uri="{FF2B5EF4-FFF2-40B4-BE49-F238E27FC236}">
                    <a16:creationId xmlns:a16="http://schemas.microsoft.com/office/drawing/2014/main" id="{CF98E980-F277-47CE-A65F-D3FCD98A20C0}"/>
                  </a:ext>
                </a:extLst>
              </p:cNvPr>
              <p:cNvSpPr/>
              <p:nvPr/>
            </p:nvSpPr>
            <p:spPr>
              <a:xfrm rot="9407133">
                <a:off x="2559029" y="4491254"/>
                <a:ext cx="196801" cy="260880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79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Arrow: Down 19">
                <a:extLst>
                  <a:ext uri="{FF2B5EF4-FFF2-40B4-BE49-F238E27FC236}">
                    <a16:creationId xmlns:a16="http://schemas.microsoft.com/office/drawing/2014/main" id="{594D2E60-50C1-49A7-945B-FF7A451C178A}"/>
                  </a:ext>
                </a:extLst>
              </p:cNvPr>
              <p:cNvSpPr/>
              <p:nvPr/>
            </p:nvSpPr>
            <p:spPr>
              <a:xfrm rot="10241135">
                <a:off x="2477836" y="4161307"/>
                <a:ext cx="200295" cy="272552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79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F212B8D-8FEC-444E-9402-2E98D6CA9833}"/>
                </a:ext>
              </a:extLst>
            </p:cNvPr>
            <p:cNvSpPr/>
            <p:nvPr/>
          </p:nvSpPr>
          <p:spPr>
            <a:xfrm>
              <a:off x="592566" y="2094807"/>
              <a:ext cx="1008895" cy="296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184669" y="2052084"/>
            <a:ext cx="3819283" cy="3218114"/>
            <a:chOff x="8184669" y="2052084"/>
            <a:chExt cx="3819283" cy="3218114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4"/>
            <a:srcRect l="6458" t="6601"/>
            <a:stretch/>
          </p:blipFill>
          <p:spPr>
            <a:xfrm>
              <a:off x="8184669" y="2052084"/>
              <a:ext cx="3819283" cy="3218114"/>
            </a:xfrm>
            <a:prstGeom prst="rect">
              <a:avLst/>
            </a:prstGeom>
          </p:spPr>
        </p:pic>
        <p:sp>
          <p:nvSpPr>
            <p:cNvPr id="66" name="Freeform 65"/>
            <p:cNvSpPr/>
            <p:nvPr/>
          </p:nvSpPr>
          <p:spPr>
            <a:xfrm>
              <a:off x="8481921" y="2400393"/>
              <a:ext cx="217765" cy="185706"/>
            </a:xfrm>
            <a:custGeom>
              <a:avLst/>
              <a:gdLst>
                <a:gd name="connsiteX0" fmla="*/ 8473 w 217765"/>
                <a:gd name="connsiteY0" fmla="*/ 183114 h 185706"/>
                <a:gd name="connsiteX1" fmla="*/ 88683 w 217765"/>
                <a:gd name="connsiteY1" fmla="*/ 167072 h 185706"/>
                <a:gd name="connsiteX2" fmla="*/ 159269 w 217765"/>
                <a:gd name="connsiteY2" fmla="*/ 134988 h 185706"/>
                <a:gd name="connsiteX3" fmla="*/ 210603 w 217765"/>
                <a:gd name="connsiteY3" fmla="*/ 99695 h 185706"/>
                <a:gd name="connsiteX4" fmla="*/ 217020 w 217765"/>
                <a:gd name="connsiteY4" fmla="*/ 61194 h 185706"/>
                <a:gd name="connsiteX5" fmla="*/ 207395 w 217765"/>
                <a:gd name="connsiteY5" fmla="*/ 13068 h 185706"/>
                <a:gd name="connsiteX6" fmla="*/ 152852 w 217765"/>
                <a:gd name="connsiteY6" fmla="*/ 234 h 185706"/>
                <a:gd name="connsiteX7" fmla="*/ 101517 w 217765"/>
                <a:gd name="connsiteY7" fmla="*/ 6651 h 185706"/>
                <a:gd name="connsiteX8" fmla="*/ 59808 w 217765"/>
                <a:gd name="connsiteY8" fmla="*/ 29110 h 185706"/>
                <a:gd name="connsiteX9" fmla="*/ 27723 w 217765"/>
                <a:gd name="connsiteY9" fmla="*/ 61194 h 185706"/>
                <a:gd name="connsiteX10" fmla="*/ 5264 w 217765"/>
                <a:gd name="connsiteY10" fmla="*/ 112529 h 185706"/>
                <a:gd name="connsiteX11" fmla="*/ 8473 w 217765"/>
                <a:gd name="connsiteY11" fmla="*/ 183114 h 18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765" h="185706">
                  <a:moveTo>
                    <a:pt x="8473" y="183114"/>
                  </a:moveTo>
                  <a:cubicBezTo>
                    <a:pt x="22376" y="192204"/>
                    <a:pt x="63550" y="175093"/>
                    <a:pt x="88683" y="167072"/>
                  </a:cubicBezTo>
                  <a:cubicBezTo>
                    <a:pt x="113816" y="159051"/>
                    <a:pt x="138949" y="146217"/>
                    <a:pt x="159269" y="134988"/>
                  </a:cubicBezTo>
                  <a:cubicBezTo>
                    <a:pt x="179589" y="123759"/>
                    <a:pt x="200978" y="111994"/>
                    <a:pt x="210603" y="99695"/>
                  </a:cubicBezTo>
                  <a:cubicBezTo>
                    <a:pt x="220228" y="87396"/>
                    <a:pt x="217555" y="75632"/>
                    <a:pt x="217020" y="61194"/>
                  </a:cubicBezTo>
                  <a:cubicBezTo>
                    <a:pt x="216485" y="46756"/>
                    <a:pt x="218090" y="23228"/>
                    <a:pt x="207395" y="13068"/>
                  </a:cubicBezTo>
                  <a:cubicBezTo>
                    <a:pt x="196700" y="2908"/>
                    <a:pt x="170498" y="1303"/>
                    <a:pt x="152852" y="234"/>
                  </a:cubicBezTo>
                  <a:cubicBezTo>
                    <a:pt x="135206" y="-836"/>
                    <a:pt x="117024" y="1838"/>
                    <a:pt x="101517" y="6651"/>
                  </a:cubicBezTo>
                  <a:cubicBezTo>
                    <a:pt x="86010" y="11464"/>
                    <a:pt x="72107" y="20020"/>
                    <a:pt x="59808" y="29110"/>
                  </a:cubicBezTo>
                  <a:cubicBezTo>
                    <a:pt x="47509" y="38200"/>
                    <a:pt x="36814" y="47291"/>
                    <a:pt x="27723" y="61194"/>
                  </a:cubicBezTo>
                  <a:cubicBezTo>
                    <a:pt x="18632" y="75097"/>
                    <a:pt x="9542" y="97021"/>
                    <a:pt x="5264" y="112529"/>
                  </a:cubicBezTo>
                  <a:cubicBezTo>
                    <a:pt x="986" y="128036"/>
                    <a:pt x="-5430" y="174024"/>
                    <a:pt x="8473" y="183114"/>
                  </a:cubicBez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A6A8AB"/>
                  </a:solidFill>
                </a:ln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8482726" y="2524318"/>
              <a:ext cx="249148" cy="129051"/>
            </a:xfrm>
            <a:custGeom>
              <a:avLst/>
              <a:gdLst>
                <a:gd name="connsiteX0" fmla="*/ 94 w 248904"/>
                <a:gd name="connsiteY0" fmla="*/ 80756 h 128887"/>
                <a:gd name="connsiteX1" fmla="*/ 70680 w 248904"/>
                <a:gd name="connsiteY1" fmla="*/ 67922 h 128887"/>
                <a:gd name="connsiteX2" fmla="*/ 163724 w 248904"/>
                <a:gd name="connsiteY2" fmla="*/ 29421 h 128887"/>
                <a:gd name="connsiteX3" fmla="*/ 215058 w 248904"/>
                <a:gd name="connsiteY3" fmla="*/ 545 h 128887"/>
                <a:gd name="connsiteX4" fmla="*/ 240726 w 248904"/>
                <a:gd name="connsiteY4" fmla="*/ 55089 h 128887"/>
                <a:gd name="connsiteX5" fmla="*/ 240726 w 248904"/>
                <a:gd name="connsiteY5" fmla="*/ 119257 h 128887"/>
                <a:gd name="connsiteX6" fmla="*/ 144473 w 248904"/>
                <a:gd name="connsiteY6" fmla="*/ 116049 h 128887"/>
                <a:gd name="connsiteX7" fmla="*/ 57846 w 248904"/>
                <a:gd name="connsiteY7" fmla="*/ 128882 h 128887"/>
                <a:gd name="connsiteX8" fmla="*/ 94 w 248904"/>
                <a:gd name="connsiteY8" fmla="*/ 80756 h 128887"/>
                <a:gd name="connsiteX0" fmla="*/ 265 w 249075"/>
                <a:gd name="connsiteY0" fmla="*/ 80747 h 128878"/>
                <a:gd name="connsiteX1" fmla="*/ 80376 w 249075"/>
                <a:gd name="connsiteY1" fmla="*/ 64738 h 128878"/>
                <a:gd name="connsiteX2" fmla="*/ 163895 w 249075"/>
                <a:gd name="connsiteY2" fmla="*/ 29412 h 128878"/>
                <a:gd name="connsiteX3" fmla="*/ 215229 w 249075"/>
                <a:gd name="connsiteY3" fmla="*/ 536 h 128878"/>
                <a:gd name="connsiteX4" fmla="*/ 240897 w 249075"/>
                <a:gd name="connsiteY4" fmla="*/ 55080 h 128878"/>
                <a:gd name="connsiteX5" fmla="*/ 240897 w 249075"/>
                <a:gd name="connsiteY5" fmla="*/ 119248 h 128878"/>
                <a:gd name="connsiteX6" fmla="*/ 144644 w 249075"/>
                <a:gd name="connsiteY6" fmla="*/ 116040 h 128878"/>
                <a:gd name="connsiteX7" fmla="*/ 58017 w 249075"/>
                <a:gd name="connsiteY7" fmla="*/ 128873 h 128878"/>
                <a:gd name="connsiteX8" fmla="*/ 265 w 249075"/>
                <a:gd name="connsiteY8" fmla="*/ 80747 h 128878"/>
                <a:gd name="connsiteX0" fmla="*/ 265 w 249075"/>
                <a:gd name="connsiteY0" fmla="*/ 80950 h 129081"/>
                <a:gd name="connsiteX1" fmla="*/ 80376 w 249075"/>
                <a:gd name="connsiteY1" fmla="*/ 64941 h 129081"/>
                <a:gd name="connsiteX2" fmla="*/ 157545 w 249075"/>
                <a:gd name="connsiteY2" fmla="*/ 26440 h 129081"/>
                <a:gd name="connsiteX3" fmla="*/ 215229 w 249075"/>
                <a:gd name="connsiteY3" fmla="*/ 739 h 129081"/>
                <a:gd name="connsiteX4" fmla="*/ 240897 w 249075"/>
                <a:gd name="connsiteY4" fmla="*/ 55283 h 129081"/>
                <a:gd name="connsiteX5" fmla="*/ 240897 w 249075"/>
                <a:gd name="connsiteY5" fmla="*/ 119451 h 129081"/>
                <a:gd name="connsiteX6" fmla="*/ 144644 w 249075"/>
                <a:gd name="connsiteY6" fmla="*/ 116243 h 129081"/>
                <a:gd name="connsiteX7" fmla="*/ 58017 w 249075"/>
                <a:gd name="connsiteY7" fmla="*/ 129076 h 129081"/>
                <a:gd name="connsiteX8" fmla="*/ 265 w 249075"/>
                <a:gd name="connsiteY8" fmla="*/ 80950 h 129081"/>
                <a:gd name="connsiteX0" fmla="*/ 338 w 249148"/>
                <a:gd name="connsiteY0" fmla="*/ 80920 h 129051"/>
                <a:gd name="connsiteX1" fmla="*/ 83624 w 249148"/>
                <a:gd name="connsiteY1" fmla="*/ 58561 h 129051"/>
                <a:gd name="connsiteX2" fmla="*/ 157618 w 249148"/>
                <a:gd name="connsiteY2" fmla="*/ 26410 h 129051"/>
                <a:gd name="connsiteX3" fmla="*/ 215302 w 249148"/>
                <a:gd name="connsiteY3" fmla="*/ 709 h 129051"/>
                <a:gd name="connsiteX4" fmla="*/ 240970 w 249148"/>
                <a:gd name="connsiteY4" fmla="*/ 55253 h 129051"/>
                <a:gd name="connsiteX5" fmla="*/ 240970 w 249148"/>
                <a:gd name="connsiteY5" fmla="*/ 119421 h 129051"/>
                <a:gd name="connsiteX6" fmla="*/ 144717 w 249148"/>
                <a:gd name="connsiteY6" fmla="*/ 116213 h 129051"/>
                <a:gd name="connsiteX7" fmla="*/ 58090 w 249148"/>
                <a:gd name="connsiteY7" fmla="*/ 129046 h 129051"/>
                <a:gd name="connsiteX8" fmla="*/ 338 w 249148"/>
                <a:gd name="connsiteY8" fmla="*/ 80920 h 129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148" h="129051">
                  <a:moveTo>
                    <a:pt x="338" y="80920"/>
                  </a:moveTo>
                  <a:cubicBezTo>
                    <a:pt x="4594" y="69173"/>
                    <a:pt x="57411" y="67646"/>
                    <a:pt x="83624" y="58561"/>
                  </a:cubicBezTo>
                  <a:cubicBezTo>
                    <a:pt x="109837" y="49476"/>
                    <a:pt x="135672" y="36052"/>
                    <a:pt x="157618" y="26410"/>
                  </a:cubicBezTo>
                  <a:cubicBezTo>
                    <a:pt x="179564" y="16768"/>
                    <a:pt x="201410" y="-4098"/>
                    <a:pt x="215302" y="709"/>
                  </a:cubicBezTo>
                  <a:cubicBezTo>
                    <a:pt x="229194" y="5516"/>
                    <a:pt x="236692" y="35468"/>
                    <a:pt x="240970" y="55253"/>
                  </a:cubicBezTo>
                  <a:cubicBezTo>
                    <a:pt x="245248" y="75038"/>
                    <a:pt x="257012" y="109261"/>
                    <a:pt x="240970" y="119421"/>
                  </a:cubicBezTo>
                  <a:cubicBezTo>
                    <a:pt x="224928" y="129581"/>
                    <a:pt x="175197" y="114609"/>
                    <a:pt x="144717" y="116213"/>
                  </a:cubicBezTo>
                  <a:cubicBezTo>
                    <a:pt x="114237" y="117817"/>
                    <a:pt x="83223" y="128511"/>
                    <a:pt x="58090" y="129046"/>
                  </a:cubicBezTo>
                  <a:cubicBezTo>
                    <a:pt x="32957" y="129581"/>
                    <a:pt x="-3918" y="92667"/>
                    <a:pt x="338" y="80920"/>
                  </a:cubicBezTo>
                  <a:close/>
                </a:path>
              </a:pathLst>
            </a:custGeom>
            <a:solidFill>
              <a:srgbClr val="BDB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C870A772-FB6B-44BA-A18B-49C6F2E8BD2B}"/>
              </a:ext>
            </a:extLst>
          </p:cNvPr>
          <p:cNvSpPr txBox="1"/>
          <p:nvPr/>
        </p:nvSpPr>
        <p:spPr>
          <a:xfrm>
            <a:off x="5068647" y="1790762"/>
            <a:ext cx="219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Simulation</a:t>
            </a:r>
          </a:p>
        </p:txBody>
      </p:sp>
    </p:spTree>
    <p:extLst>
      <p:ext uri="{BB962C8B-B14F-4D97-AF65-F5344CB8AC3E}">
        <p14:creationId xmlns:p14="http://schemas.microsoft.com/office/powerpoint/2010/main" val="3897038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>
            <a:extLst>
              <a:ext uri="{FF2B5EF4-FFF2-40B4-BE49-F238E27FC236}">
                <a16:creationId xmlns:a16="http://schemas.microsoft.com/office/drawing/2014/main" id="{6967BEBC-7230-4B75-BAC9-850DD1CA3D3E}"/>
              </a:ext>
            </a:extLst>
          </p:cNvPr>
          <p:cNvSpPr/>
          <p:nvPr/>
        </p:nvSpPr>
        <p:spPr>
          <a:xfrm>
            <a:off x="1909482" y="5580190"/>
            <a:ext cx="430305" cy="357856"/>
          </a:xfrm>
          <a:prstGeom prst="ellipse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55">
                <a:extLst>
                  <a:ext uri="{FF2B5EF4-FFF2-40B4-BE49-F238E27FC236}">
                    <a16:creationId xmlns:a16="http://schemas.microsoft.com/office/drawing/2014/main" id="{53F6E29C-8E0A-4594-8549-0C50BC3DDD63}"/>
                  </a:ext>
                </a:extLst>
              </p:cNvPr>
              <p:cNvSpPr txBox="1"/>
              <p:nvPr/>
            </p:nvSpPr>
            <p:spPr>
              <a:xfrm>
                <a:off x="1875978" y="5582790"/>
                <a:ext cx="439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9" name="文本框 5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F6E29C-8E0A-4594-8549-0C50BC3DD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978" y="5582790"/>
                <a:ext cx="439291" cy="338554"/>
              </a:xfrm>
              <a:prstGeom prst="rect">
                <a:avLst/>
              </a:prstGeom>
              <a:blipFill rotWithShape="0">
                <a:blip r:embed="rId3"/>
                <a:stretch>
                  <a:fillRect r="-1389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54465" r="53547" b="8386"/>
          <a:stretch/>
        </p:blipFill>
        <p:spPr>
          <a:xfrm>
            <a:off x="4472338" y="2094807"/>
            <a:ext cx="3746090" cy="3073564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85D003D2-94CA-4194-8A9F-D649D6F0EB58}"/>
              </a:ext>
            </a:extLst>
          </p:cNvPr>
          <p:cNvSpPr txBox="1">
            <a:spLocks/>
          </p:cNvSpPr>
          <p:nvPr/>
        </p:nvSpPr>
        <p:spPr>
          <a:xfrm>
            <a:off x="515983" y="321582"/>
            <a:ext cx="10515600" cy="64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forced updraft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6003B-F9C1-4A6B-B7C4-8A25A978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D2C03-EEF7-456D-AABF-BBB33CFE105D}" type="slidenum">
              <a:rPr lang="en-US" smtClean="0"/>
              <a:t>9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D0FA76-3560-4B9C-99EA-B028F490DE33}"/>
              </a:ext>
            </a:extLst>
          </p:cNvPr>
          <p:cNvSpPr txBox="1"/>
          <p:nvPr/>
        </p:nvSpPr>
        <p:spPr>
          <a:xfrm>
            <a:off x="4579128" y="5039364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A38BDA-38B1-4731-A239-904889B18E9C}"/>
              </a:ext>
            </a:extLst>
          </p:cNvPr>
          <p:cNvSpPr txBox="1"/>
          <p:nvPr/>
        </p:nvSpPr>
        <p:spPr>
          <a:xfrm>
            <a:off x="7358001" y="5039365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E2371A-027E-4258-8A14-D5AA2809383F}"/>
              </a:ext>
            </a:extLst>
          </p:cNvPr>
          <p:cNvSpPr txBox="1"/>
          <p:nvPr/>
        </p:nvSpPr>
        <p:spPr>
          <a:xfrm rot="16200000">
            <a:off x="4031754" y="3301194"/>
            <a:ext cx="809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z [km]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D72B6F-BAA2-4F51-A855-10DBCC1801AA}"/>
              </a:ext>
            </a:extLst>
          </p:cNvPr>
          <p:cNvSpPr txBox="1"/>
          <p:nvPr/>
        </p:nvSpPr>
        <p:spPr>
          <a:xfrm>
            <a:off x="5747678" y="5085530"/>
            <a:ext cx="809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 [km]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2B8255-FA3A-413A-BF5C-E49AF6679DA5}"/>
              </a:ext>
            </a:extLst>
          </p:cNvPr>
          <p:cNvSpPr txBox="1"/>
          <p:nvPr/>
        </p:nvSpPr>
        <p:spPr>
          <a:xfrm>
            <a:off x="4857306" y="1288826"/>
            <a:ext cx="6496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Tangential Wind Response (shading); Vector: (U, W)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489ABB-39C1-47E3-B30C-C669C72F2314}"/>
              </a:ext>
            </a:extLst>
          </p:cNvPr>
          <p:cNvSpPr txBox="1"/>
          <p:nvPr/>
        </p:nvSpPr>
        <p:spPr>
          <a:xfrm>
            <a:off x="8160192" y="1790761"/>
            <a:ext cx="349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Moon and Nolan 2010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0231D0-F68E-467C-86FA-DF5CCA4AEADE}"/>
              </a:ext>
            </a:extLst>
          </p:cNvPr>
          <p:cNvGrpSpPr/>
          <p:nvPr/>
        </p:nvGrpSpPr>
        <p:grpSpPr>
          <a:xfrm>
            <a:off x="5291423" y="3934863"/>
            <a:ext cx="2098914" cy="884579"/>
            <a:chOff x="5204333" y="3945496"/>
            <a:chExt cx="2098914" cy="884579"/>
          </a:xfrm>
        </p:grpSpPr>
        <p:sp>
          <p:nvSpPr>
            <p:cNvPr id="25" name="Arrow: Down 1">
              <a:extLst>
                <a:ext uri="{FF2B5EF4-FFF2-40B4-BE49-F238E27FC236}">
                  <a16:creationId xmlns:a16="http://schemas.microsoft.com/office/drawing/2014/main" id="{17EE11E9-F1B6-41A3-9B3D-5460E1E7E9D9}"/>
                </a:ext>
              </a:extLst>
            </p:cNvPr>
            <p:cNvSpPr/>
            <p:nvPr/>
          </p:nvSpPr>
          <p:spPr>
            <a:xfrm rot="5400000">
              <a:off x="7153904" y="3938563"/>
              <a:ext cx="140538" cy="158149"/>
            </a:xfrm>
            <a:prstGeom prst="downArrow">
              <a:avLst/>
            </a:prstGeom>
            <a:solidFill>
              <a:srgbClr val="680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Down 8">
              <a:extLst>
                <a:ext uri="{FF2B5EF4-FFF2-40B4-BE49-F238E27FC236}">
                  <a16:creationId xmlns:a16="http://schemas.microsoft.com/office/drawing/2014/main" id="{F0BF02E3-D67C-4A64-B4FC-B9792DBABA39}"/>
                </a:ext>
              </a:extLst>
            </p:cNvPr>
            <p:cNvSpPr/>
            <p:nvPr/>
          </p:nvSpPr>
          <p:spPr>
            <a:xfrm rot="5400000">
              <a:off x="6861737" y="3927291"/>
              <a:ext cx="148388" cy="184797"/>
            </a:xfrm>
            <a:prstGeom prst="downArrow">
              <a:avLst/>
            </a:prstGeom>
            <a:solidFill>
              <a:srgbClr val="680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Down 10">
              <a:extLst>
                <a:ext uri="{FF2B5EF4-FFF2-40B4-BE49-F238E27FC236}">
                  <a16:creationId xmlns:a16="http://schemas.microsoft.com/office/drawing/2014/main" id="{D938B66A-F84A-4908-9559-C1844E9DBF2D}"/>
                </a:ext>
              </a:extLst>
            </p:cNvPr>
            <p:cNvSpPr/>
            <p:nvPr/>
          </p:nvSpPr>
          <p:spPr>
            <a:xfrm rot="4783046">
              <a:off x="6534185" y="3948605"/>
              <a:ext cx="163193" cy="215340"/>
            </a:xfrm>
            <a:prstGeom prst="downArrow">
              <a:avLst/>
            </a:prstGeom>
            <a:solidFill>
              <a:srgbClr val="680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Down 13">
              <a:extLst>
                <a:ext uri="{FF2B5EF4-FFF2-40B4-BE49-F238E27FC236}">
                  <a16:creationId xmlns:a16="http://schemas.microsoft.com/office/drawing/2014/main" id="{C08C1A40-1393-4F85-AF27-59EA121910EF}"/>
                </a:ext>
              </a:extLst>
            </p:cNvPr>
            <p:cNvSpPr/>
            <p:nvPr/>
          </p:nvSpPr>
          <p:spPr>
            <a:xfrm rot="3484029">
              <a:off x="6247305" y="4053403"/>
              <a:ext cx="163174" cy="236727"/>
            </a:xfrm>
            <a:prstGeom prst="downArrow">
              <a:avLst/>
            </a:prstGeom>
            <a:solidFill>
              <a:srgbClr val="680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Down 14">
              <a:extLst>
                <a:ext uri="{FF2B5EF4-FFF2-40B4-BE49-F238E27FC236}">
                  <a16:creationId xmlns:a16="http://schemas.microsoft.com/office/drawing/2014/main" id="{266ECE8D-76F6-47E9-95B1-8E54EA49697E}"/>
                </a:ext>
              </a:extLst>
            </p:cNvPr>
            <p:cNvSpPr/>
            <p:nvPr/>
          </p:nvSpPr>
          <p:spPr>
            <a:xfrm rot="2827288">
              <a:off x="5960147" y="4246841"/>
              <a:ext cx="206178" cy="271352"/>
            </a:xfrm>
            <a:prstGeom prst="downArrow">
              <a:avLst/>
            </a:prstGeom>
            <a:solidFill>
              <a:srgbClr val="680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row: Down 15">
              <a:extLst>
                <a:ext uri="{FF2B5EF4-FFF2-40B4-BE49-F238E27FC236}">
                  <a16:creationId xmlns:a16="http://schemas.microsoft.com/office/drawing/2014/main" id="{63D6F8F6-AAA1-4FCC-A3A4-97519D7D9F11}"/>
                </a:ext>
              </a:extLst>
            </p:cNvPr>
            <p:cNvSpPr/>
            <p:nvPr/>
          </p:nvSpPr>
          <p:spPr>
            <a:xfrm rot="2522579">
              <a:off x="5687172" y="4510933"/>
              <a:ext cx="218515" cy="277514"/>
            </a:xfrm>
            <a:prstGeom prst="downArrow">
              <a:avLst/>
            </a:prstGeom>
            <a:solidFill>
              <a:srgbClr val="680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row: Down 17">
              <a:extLst>
                <a:ext uri="{FF2B5EF4-FFF2-40B4-BE49-F238E27FC236}">
                  <a16:creationId xmlns:a16="http://schemas.microsoft.com/office/drawing/2014/main" id="{4912A284-6DF5-41FC-8D63-3E4C93095D39}"/>
                </a:ext>
              </a:extLst>
            </p:cNvPr>
            <p:cNvSpPr/>
            <p:nvPr/>
          </p:nvSpPr>
          <p:spPr>
            <a:xfrm rot="8092730">
              <a:off x="5345167" y="4600256"/>
              <a:ext cx="202603" cy="25703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row: Down 19">
              <a:extLst>
                <a:ext uri="{FF2B5EF4-FFF2-40B4-BE49-F238E27FC236}">
                  <a16:creationId xmlns:a16="http://schemas.microsoft.com/office/drawing/2014/main" id="{31C117B7-99BC-4D37-A32C-BBEC2DB2B860}"/>
                </a:ext>
              </a:extLst>
            </p:cNvPr>
            <p:cNvSpPr/>
            <p:nvPr/>
          </p:nvSpPr>
          <p:spPr>
            <a:xfrm rot="10496864">
              <a:off x="5204333" y="4299830"/>
              <a:ext cx="202603" cy="25703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ECAC1F47-B8FD-4A0C-BD65-7BB4A956A5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54425" r="53678" b="8363"/>
          <a:stretch/>
        </p:blipFill>
        <p:spPr>
          <a:xfrm>
            <a:off x="457204" y="2035848"/>
            <a:ext cx="3757352" cy="3151293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3BD8C75B-F676-4FBD-8712-34DE5248B571}"/>
              </a:ext>
            </a:extLst>
          </p:cNvPr>
          <p:cNvSpPr/>
          <p:nvPr/>
        </p:nvSpPr>
        <p:spPr>
          <a:xfrm>
            <a:off x="1909483" y="6350534"/>
            <a:ext cx="416858" cy="354295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本框 54">
                <a:extLst>
                  <a:ext uri="{FF2B5EF4-FFF2-40B4-BE49-F238E27FC236}">
                    <a16:creationId xmlns:a16="http://schemas.microsoft.com/office/drawing/2014/main" id="{FF1D9451-A608-4366-82FD-DE9EA851A899}"/>
                  </a:ext>
                </a:extLst>
              </p:cNvPr>
              <p:cNvSpPr txBox="1"/>
              <p:nvPr/>
            </p:nvSpPr>
            <p:spPr>
              <a:xfrm>
                <a:off x="1873862" y="6345402"/>
                <a:ext cx="4614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dirty="0" smtClean="0">
                          <a:latin typeface="Cambria Math" charset="0"/>
                        </a:rPr>
                        <m:t>+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8" name="文本框 5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F1D9451-A608-4366-82FD-DE9EA851A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862" y="6345402"/>
                <a:ext cx="461464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0526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Freeform: Shape 18">
            <a:extLst>
              <a:ext uri="{FF2B5EF4-FFF2-40B4-BE49-F238E27FC236}">
                <a16:creationId xmlns:a16="http://schemas.microsoft.com/office/drawing/2014/main" id="{4813CC4A-F514-470E-96C5-BDBC5F1DBA78}"/>
              </a:ext>
            </a:extLst>
          </p:cNvPr>
          <p:cNvSpPr/>
          <p:nvPr/>
        </p:nvSpPr>
        <p:spPr>
          <a:xfrm>
            <a:off x="901292" y="6302896"/>
            <a:ext cx="2431348" cy="197225"/>
          </a:xfrm>
          <a:custGeom>
            <a:avLst/>
            <a:gdLst>
              <a:gd name="connsiteX0" fmla="*/ 0 w 3189027"/>
              <a:gd name="connsiteY0" fmla="*/ 1749902 h 1749902"/>
              <a:gd name="connsiteX1" fmla="*/ 263857 w 3189027"/>
              <a:gd name="connsiteY1" fmla="*/ 1722606 h 1749902"/>
              <a:gd name="connsiteX2" fmla="*/ 573206 w 3189027"/>
              <a:gd name="connsiteY2" fmla="*/ 1654367 h 1749902"/>
              <a:gd name="connsiteX3" fmla="*/ 891654 w 3189027"/>
              <a:gd name="connsiteY3" fmla="*/ 1513340 h 1749902"/>
              <a:gd name="connsiteX4" fmla="*/ 1087272 w 3189027"/>
              <a:gd name="connsiteY4" fmla="*/ 1281329 h 1749902"/>
              <a:gd name="connsiteX5" fmla="*/ 1287439 w 3189027"/>
              <a:gd name="connsiteY5" fmla="*/ 880994 h 1749902"/>
              <a:gd name="connsiteX6" fmla="*/ 1442114 w 3189027"/>
              <a:gd name="connsiteY6" fmla="*/ 316887 h 1749902"/>
              <a:gd name="connsiteX7" fmla="*/ 1492155 w 3189027"/>
              <a:gd name="connsiteY7" fmla="*/ 144015 h 1749902"/>
              <a:gd name="connsiteX8" fmla="*/ 1542197 w 3189027"/>
              <a:gd name="connsiteY8" fmla="*/ 34833 h 1749902"/>
              <a:gd name="connsiteX9" fmla="*/ 1578591 w 3189027"/>
              <a:gd name="connsiteY9" fmla="*/ 2988 h 1749902"/>
              <a:gd name="connsiteX10" fmla="*/ 1633182 w 3189027"/>
              <a:gd name="connsiteY10" fmla="*/ 7537 h 1749902"/>
              <a:gd name="connsiteX11" fmla="*/ 1660478 w 3189027"/>
              <a:gd name="connsiteY11" fmla="*/ 57579 h 1749902"/>
              <a:gd name="connsiteX12" fmla="*/ 1701421 w 3189027"/>
              <a:gd name="connsiteY12" fmla="*/ 162212 h 1749902"/>
              <a:gd name="connsiteX13" fmla="*/ 1742364 w 3189027"/>
              <a:gd name="connsiteY13" fmla="*/ 294140 h 1749902"/>
              <a:gd name="connsiteX14" fmla="*/ 1815153 w 3189027"/>
              <a:gd name="connsiteY14" fmla="*/ 553448 h 1749902"/>
              <a:gd name="connsiteX15" fmla="*/ 1897039 w 3189027"/>
              <a:gd name="connsiteY15" fmla="*/ 840051 h 1749902"/>
              <a:gd name="connsiteX16" fmla="*/ 2015320 w 3189027"/>
              <a:gd name="connsiteY16" fmla="*/ 1140302 h 1749902"/>
              <a:gd name="connsiteX17" fmla="*/ 2129051 w 3189027"/>
              <a:gd name="connsiteY17" fmla="*/ 1331370 h 1749902"/>
              <a:gd name="connsiteX18" fmla="*/ 2301923 w 3189027"/>
              <a:gd name="connsiteY18" fmla="*/ 1508791 h 1749902"/>
              <a:gd name="connsiteX19" fmla="*/ 2506639 w 3189027"/>
              <a:gd name="connsiteY19" fmla="*/ 1617973 h 1749902"/>
              <a:gd name="connsiteX20" fmla="*/ 2870579 w 3189027"/>
              <a:gd name="connsiteY20" fmla="*/ 1713508 h 1749902"/>
              <a:gd name="connsiteX21" fmla="*/ 3189027 w 3189027"/>
              <a:gd name="connsiteY21" fmla="*/ 1749902 h 1749902"/>
              <a:gd name="connsiteX0" fmla="*/ 0 w 3189027"/>
              <a:gd name="connsiteY0" fmla="*/ 1747529 h 1747529"/>
              <a:gd name="connsiteX1" fmla="*/ 263857 w 3189027"/>
              <a:gd name="connsiteY1" fmla="*/ 1720233 h 1747529"/>
              <a:gd name="connsiteX2" fmla="*/ 573206 w 3189027"/>
              <a:gd name="connsiteY2" fmla="*/ 1651994 h 1747529"/>
              <a:gd name="connsiteX3" fmla="*/ 891654 w 3189027"/>
              <a:gd name="connsiteY3" fmla="*/ 1510967 h 1747529"/>
              <a:gd name="connsiteX4" fmla="*/ 1087272 w 3189027"/>
              <a:gd name="connsiteY4" fmla="*/ 1278956 h 1747529"/>
              <a:gd name="connsiteX5" fmla="*/ 1287439 w 3189027"/>
              <a:gd name="connsiteY5" fmla="*/ 878621 h 1747529"/>
              <a:gd name="connsiteX6" fmla="*/ 1442114 w 3189027"/>
              <a:gd name="connsiteY6" fmla="*/ 314514 h 1747529"/>
              <a:gd name="connsiteX7" fmla="*/ 1492155 w 3189027"/>
              <a:gd name="connsiteY7" fmla="*/ 141642 h 1747529"/>
              <a:gd name="connsiteX8" fmla="*/ 1542197 w 3189027"/>
              <a:gd name="connsiteY8" fmla="*/ 32460 h 1747529"/>
              <a:gd name="connsiteX9" fmla="*/ 1578591 w 3189027"/>
              <a:gd name="connsiteY9" fmla="*/ 615 h 1747529"/>
              <a:gd name="connsiteX10" fmla="*/ 1628343 w 3189027"/>
              <a:gd name="connsiteY10" fmla="*/ 14840 h 1747529"/>
              <a:gd name="connsiteX11" fmla="*/ 1660478 w 3189027"/>
              <a:gd name="connsiteY11" fmla="*/ 55206 h 1747529"/>
              <a:gd name="connsiteX12" fmla="*/ 1701421 w 3189027"/>
              <a:gd name="connsiteY12" fmla="*/ 159839 h 1747529"/>
              <a:gd name="connsiteX13" fmla="*/ 1742364 w 3189027"/>
              <a:gd name="connsiteY13" fmla="*/ 291767 h 1747529"/>
              <a:gd name="connsiteX14" fmla="*/ 1815153 w 3189027"/>
              <a:gd name="connsiteY14" fmla="*/ 551075 h 1747529"/>
              <a:gd name="connsiteX15" fmla="*/ 1897039 w 3189027"/>
              <a:gd name="connsiteY15" fmla="*/ 837678 h 1747529"/>
              <a:gd name="connsiteX16" fmla="*/ 2015320 w 3189027"/>
              <a:gd name="connsiteY16" fmla="*/ 1137929 h 1747529"/>
              <a:gd name="connsiteX17" fmla="*/ 2129051 w 3189027"/>
              <a:gd name="connsiteY17" fmla="*/ 1328997 h 1747529"/>
              <a:gd name="connsiteX18" fmla="*/ 2301923 w 3189027"/>
              <a:gd name="connsiteY18" fmla="*/ 1506418 h 1747529"/>
              <a:gd name="connsiteX19" fmla="*/ 2506639 w 3189027"/>
              <a:gd name="connsiteY19" fmla="*/ 1615600 h 1747529"/>
              <a:gd name="connsiteX20" fmla="*/ 2870579 w 3189027"/>
              <a:gd name="connsiteY20" fmla="*/ 1711135 h 1747529"/>
              <a:gd name="connsiteX21" fmla="*/ 3189027 w 3189027"/>
              <a:gd name="connsiteY21" fmla="*/ 1747529 h 1747529"/>
              <a:gd name="connsiteX0" fmla="*/ 0 w 3189027"/>
              <a:gd name="connsiteY0" fmla="*/ 1749851 h 1749851"/>
              <a:gd name="connsiteX1" fmla="*/ 263857 w 3189027"/>
              <a:gd name="connsiteY1" fmla="*/ 1722555 h 1749851"/>
              <a:gd name="connsiteX2" fmla="*/ 573206 w 3189027"/>
              <a:gd name="connsiteY2" fmla="*/ 1654316 h 1749851"/>
              <a:gd name="connsiteX3" fmla="*/ 891654 w 3189027"/>
              <a:gd name="connsiteY3" fmla="*/ 1513289 h 1749851"/>
              <a:gd name="connsiteX4" fmla="*/ 1087272 w 3189027"/>
              <a:gd name="connsiteY4" fmla="*/ 1281278 h 1749851"/>
              <a:gd name="connsiteX5" fmla="*/ 1287439 w 3189027"/>
              <a:gd name="connsiteY5" fmla="*/ 880943 h 1749851"/>
              <a:gd name="connsiteX6" fmla="*/ 1442114 w 3189027"/>
              <a:gd name="connsiteY6" fmla="*/ 316836 h 1749851"/>
              <a:gd name="connsiteX7" fmla="*/ 1492155 w 3189027"/>
              <a:gd name="connsiteY7" fmla="*/ 143964 h 1749851"/>
              <a:gd name="connsiteX8" fmla="*/ 1542197 w 3189027"/>
              <a:gd name="connsiteY8" fmla="*/ 34782 h 1749851"/>
              <a:gd name="connsiteX9" fmla="*/ 1595524 w 3189027"/>
              <a:gd name="connsiteY9" fmla="*/ 518 h 1749851"/>
              <a:gd name="connsiteX10" fmla="*/ 1628343 w 3189027"/>
              <a:gd name="connsiteY10" fmla="*/ 17162 h 1749851"/>
              <a:gd name="connsiteX11" fmla="*/ 1660478 w 3189027"/>
              <a:gd name="connsiteY11" fmla="*/ 57528 h 1749851"/>
              <a:gd name="connsiteX12" fmla="*/ 1701421 w 3189027"/>
              <a:gd name="connsiteY12" fmla="*/ 162161 h 1749851"/>
              <a:gd name="connsiteX13" fmla="*/ 1742364 w 3189027"/>
              <a:gd name="connsiteY13" fmla="*/ 294089 h 1749851"/>
              <a:gd name="connsiteX14" fmla="*/ 1815153 w 3189027"/>
              <a:gd name="connsiteY14" fmla="*/ 553397 h 1749851"/>
              <a:gd name="connsiteX15" fmla="*/ 1897039 w 3189027"/>
              <a:gd name="connsiteY15" fmla="*/ 840000 h 1749851"/>
              <a:gd name="connsiteX16" fmla="*/ 2015320 w 3189027"/>
              <a:gd name="connsiteY16" fmla="*/ 1140251 h 1749851"/>
              <a:gd name="connsiteX17" fmla="*/ 2129051 w 3189027"/>
              <a:gd name="connsiteY17" fmla="*/ 1331319 h 1749851"/>
              <a:gd name="connsiteX18" fmla="*/ 2301923 w 3189027"/>
              <a:gd name="connsiteY18" fmla="*/ 1508740 h 1749851"/>
              <a:gd name="connsiteX19" fmla="*/ 2506639 w 3189027"/>
              <a:gd name="connsiteY19" fmla="*/ 1617922 h 1749851"/>
              <a:gd name="connsiteX20" fmla="*/ 2870579 w 3189027"/>
              <a:gd name="connsiteY20" fmla="*/ 1713457 h 1749851"/>
              <a:gd name="connsiteX21" fmla="*/ 3189027 w 3189027"/>
              <a:gd name="connsiteY21" fmla="*/ 1749851 h 1749851"/>
              <a:gd name="connsiteX0" fmla="*/ 0 w 3189027"/>
              <a:gd name="connsiteY0" fmla="*/ 1749358 h 1749358"/>
              <a:gd name="connsiteX1" fmla="*/ 263857 w 3189027"/>
              <a:gd name="connsiteY1" fmla="*/ 1722062 h 1749358"/>
              <a:gd name="connsiteX2" fmla="*/ 573206 w 3189027"/>
              <a:gd name="connsiteY2" fmla="*/ 1653823 h 1749358"/>
              <a:gd name="connsiteX3" fmla="*/ 891654 w 3189027"/>
              <a:gd name="connsiteY3" fmla="*/ 1512796 h 1749358"/>
              <a:gd name="connsiteX4" fmla="*/ 1087272 w 3189027"/>
              <a:gd name="connsiteY4" fmla="*/ 1280785 h 1749358"/>
              <a:gd name="connsiteX5" fmla="*/ 1287439 w 3189027"/>
              <a:gd name="connsiteY5" fmla="*/ 880450 h 1749358"/>
              <a:gd name="connsiteX6" fmla="*/ 1442114 w 3189027"/>
              <a:gd name="connsiteY6" fmla="*/ 316343 h 1749358"/>
              <a:gd name="connsiteX7" fmla="*/ 1492155 w 3189027"/>
              <a:gd name="connsiteY7" fmla="*/ 143471 h 1749358"/>
              <a:gd name="connsiteX8" fmla="*/ 1542197 w 3189027"/>
              <a:gd name="connsiteY8" fmla="*/ 34289 h 1749358"/>
              <a:gd name="connsiteX9" fmla="*/ 1595524 w 3189027"/>
              <a:gd name="connsiteY9" fmla="*/ 25 h 1749358"/>
              <a:gd name="connsiteX10" fmla="*/ 1628343 w 3189027"/>
              <a:gd name="connsiteY10" fmla="*/ 16669 h 1749358"/>
              <a:gd name="connsiteX11" fmla="*/ 1660478 w 3189027"/>
              <a:gd name="connsiteY11" fmla="*/ 57035 h 1749358"/>
              <a:gd name="connsiteX12" fmla="*/ 1701421 w 3189027"/>
              <a:gd name="connsiteY12" fmla="*/ 161668 h 1749358"/>
              <a:gd name="connsiteX13" fmla="*/ 1742364 w 3189027"/>
              <a:gd name="connsiteY13" fmla="*/ 293596 h 1749358"/>
              <a:gd name="connsiteX14" fmla="*/ 1815153 w 3189027"/>
              <a:gd name="connsiteY14" fmla="*/ 552904 h 1749358"/>
              <a:gd name="connsiteX15" fmla="*/ 1897039 w 3189027"/>
              <a:gd name="connsiteY15" fmla="*/ 839507 h 1749358"/>
              <a:gd name="connsiteX16" fmla="*/ 2015320 w 3189027"/>
              <a:gd name="connsiteY16" fmla="*/ 1139758 h 1749358"/>
              <a:gd name="connsiteX17" fmla="*/ 2129051 w 3189027"/>
              <a:gd name="connsiteY17" fmla="*/ 1330826 h 1749358"/>
              <a:gd name="connsiteX18" fmla="*/ 2301923 w 3189027"/>
              <a:gd name="connsiteY18" fmla="*/ 1508247 h 1749358"/>
              <a:gd name="connsiteX19" fmla="*/ 2506639 w 3189027"/>
              <a:gd name="connsiteY19" fmla="*/ 1617429 h 1749358"/>
              <a:gd name="connsiteX20" fmla="*/ 2870579 w 3189027"/>
              <a:gd name="connsiteY20" fmla="*/ 1712964 h 1749358"/>
              <a:gd name="connsiteX21" fmla="*/ 3189027 w 3189027"/>
              <a:gd name="connsiteY21" fmla="*/ 1749358 h 1749358"/>
              <a:gd name="connsiteX0" fmla="*/ 0 w 3189027"/>
              <a:gd name="connsiteY0" fmla="*/ 1749674 h 1749674"/>
              <a:gd name="connsiteX1" fmla="*/ 263857 w 3189027"/>
              <a:gd name="connsiteY1" fmla="*/ 1722378 h 1749674"/>
              <a:gd name="connsiteX2" fmla="*/ 573206 w 3189027"/>
              <a:gd name="connsiteY2" fmla="*/ 1654139 h 1749674"/>
              <a:gd name="connsiteX3" fmla="*/ 891654 w 3189027"/>
              <a:gd name="connsiteY3" fmla="*/ 1513112 h 1749674"/>
              <a:gd name="connsiteX4" fmla="*/ 1087272 w 3189027"/>
              <a:gd name="connsiteY4" fmla="*/ 1281101 h 1749674"/>
              <a:gd name="connsiteX5" fmla="*/ 1287439 w 3189027"/>
              <a:gd name="connsiteY5" fmla="*/ 880766 h 1749674"/>
              <a:gd name="connsiteX6" fmla="*/ 1442114 w 3189027"/>
              <a:gd name="connsiteY6" fmla="*/ 316659 h 1749674"/>
              <a:gd name="connsiteX7" fmla="*/ 1492155 w 3189027"/>
              <a:gd name="connsiteY7" fmla="*/ 143787 h 1749674"/>
              <a:gd name="connsiteX8" fmla="*/ 1542197 w 3189027"/>
              <a:gd name="connsiteY8" fmla="*/ 34605 h 1749674"/>
              <a:gd name="connsiteX9" fmla="*/ 1595524 w 3189027"/>
              <a:gd name="connsiteY9" fmla="*/ 341 h 1749674"/>
              <a:gd name="connsiteX10" fmla="*/ 1638019 w 3189027"/>
              <a:gd name="connsiteY10" fmla="*/ 19404 h 1749674"/>
              <a:gd name="connsiteX11" fmla="*/ 1660478 w 3189027"/>
              <a:gd name="connsiteY11" fmla="*/ 57351 h 1749674"/>
              <a:gd name="connsiteX12" fmla="*/ 1701421 w 3189027"/>
              <a:gd name="connsiteY12" fmla="*/ 161984 h 1749674"/>
              <a:gd name="connsiteX13" fmla="*/ 1742364 w 3189027"/>
              <a:gd name="connsiteY13" fmla="*/ 293912 h 1749674"/>
              <a:gd name="connsiteX14" fmla="*/ 1815153 w 3189027"/>
              <a:gd name="connsiteY14" fmla="*/ 553220 h 1749674"/>
              <a:gd name="connsiteX15" fmla="*/ 1897039 w 3189027"/>
              <a:gd name="connsiteY15" fmla="*/ 839823 h 1749674"/>
              <a:gd name="connsiteX16" fmla="*/ 2015320 w 3189027"/>
              <a:gd name="connsiteY16" fmla="*/ 1140074 h 1749674"/>
              <a:gd name="connsiteX17" fmla="*/ 2129051 w 3189027"/>
              <a:gd name="connsiteY17" fmla="*/ 1331142 h 1749674"/>
              <a:gd name="connsiteX18" fmla="*/ 2301923 w 3189027"/>
              <a:gd name="connsiteY18" fmla="*/ 1508563 h 1749674"/>
              <a:gd name="connsiteX19" fmla="*/ 2506639 w 3189027"/>
              <a:gd name="connsiteY19" fmla="*/ 1617745 h 1749674"/>
              <a:gd name="connsiteX20" fmla="*/ 2870579 w 3189027"/>
              <a:gd name="connsiteY20" fmla="*/ 1713280 h 1749674"/>
              <a:gd name="connsiteX21" fmla="*/ 3189027 w 3189027"/>
              <a:gd name="connsiteY21" fmla="*/ 1749674 h 1749674"/>
              <a:gd name="connsiteX0" fmla="*/ 0 w 3189027"/>
              <a:gd name="connsiteY0" fmla="*/ 1751524 h 1751524"/>
              <a:gd name="connsiteX1" fmla="*/ 263857 w 3189027"/>
              <a:gd name="connsiteY1" fmla="*/ 1724228 h 1751524"/>
              <a:gd name="connsiteX2" fmla="*/ 573206 w 3189027"/>
              <a:gd name="connsiteY2" fmla="*/ 1655989 h 1751524"/>
              <a:gd name="connsiteX3" fmla="*/ 891654 w 3189027"/>
              <a:gd name="connsiteY3" fmla="*/ 1514962 h 1751524"/>
              <a:gd name="connsiteX4" fmla="*/ 1087272 w 3189027"/>
              <a:gd name="connsiteY4" fmla="*/ 1282951 h 1751524"/>
              <a:gd name="connsiteX5" fmla="*/ 1287439 w 3189027"/>
              <a:gd name="connsiteY5" fmla="*/ 882616 h 1751524"/>
              <a:gd name="connsiteX6" fmla="*/ 1442114 w 3189027"/>
              <a:gd name="connsiteY6" fmla="*/ 318509 h 1751524"/>
              <a:gd name="connsiteX7" fmla="*/ 1492155 w 3189027"/>
              <a:gd name="connsiteY7" fmla="*/ 145637 h 1751524"/>
              <a:gd name="connsiteX8" fmla="*/ 1542197 w 3189027"/>
              <a:gd name="connsiteY8" fmla="*/ 36455 h 1751524"/>
              <a:gd name="connsiteX9" fmla="*/ 1595524 w 3189027"/>
              <a:gd name="connsiteY9" fmla="*/ 2191 h 1751524"/>
              <a:gd name="connsiteX10" fmla="*/ 1638019 w 3189027"/>
              <a:gd name="connsiteY10" fmla="*/ 21254 h 1751524"/>
              <a:gd name="connsiteX11" fmla="*/ 1701421 w 3189027"/>
              <a:gd name="connsiteY11" fmla="*/ 163834 h 1751524"/>
              <a:gd name="connsiteX12" fmla="*/ 1742364 w 3189027"/>
              <a:gd name="connsiteY12" fmla="*/ 295762 h 1751524"/>
              <a:gd name="connsiteX13" fmla="*/ 1815153 w 3189027"/>
              <a:gd name="connsiteY13" fmla="*/ 555070 h 1751524"/>
              <a:gd name="connsiteX14" fmla="*/ 1897039 w 3189027"/>
              <a:gd name="connsiteY14" fmla="*/ 841673 h 1751524"/>
              <a:gd name="connsiteX15" fmla="*/ 2015320 w 3189027"/>
              <a:gd name="connsiteY15" fmla="*/ 1141924 h 1751524"/>
              <a:gd name="connsiteX16" fmla="*/ 2129051 w 3189027"/>
              <a:gd name="connsiteY16" fmla="*/ 1332992 h 1751524"/>
              <a:gd name="connsiteX17" fmla="*/ 2301923 w 3189027"/>
              <a:gd name="connsiteY17" fmla="*/ 1510413 h 1751524"/>
              <a:gd name="connsiteX18" fmla="*/ 2506639 w 3189027"/>
              <a:gd name="connsiteY18" fmla="*/ 1619595 h 1751524"/>
              <a:gd name="connsiteX19" fmla="*/ 2870579 w 3189027"/>
              <a:gd name="connsiteY19" fmla="*/ 1715130 h 1751524"/>
              <a:gd name="connsiteX20" fmla="*/ 3189027 w 3189027"/>
              <a:gd name="connsiteY20" fmla="*/ 1751524 h 1751524"/>
              <a:gd name="connsiteX0" fmla="*/ 0 w 3189027"/>
              <a:gd name="connsiteY0" fmla="*/ 1749398 h 1749398"/>
              <a:gd name="connsiteX1" fmla="*/ 263857 w 3189027"/>
              <a:gd name="connsiteY1" fmla="*/ 1722102 h 1749398"/>
              <a:gd name="connsiteX2" fmla="*/ 573206 w 3189027"/>
              <a:gd name="connsiteY2" fmla="*/ 1653863 h 1749398"/>
              <a:gd name="connsiteX3" fmla="*/ 891654 w 3189027"/>
              <a:gd name="connsiteY3" fmla="*/ 1512836 h 1749398"/>
              <a:gd name="connsiteX4" fmla="*/ 1087272 w 3189027"/>
              <a:gd name="connsiteY4" fmla="*/ 1280825 h 1749398"/>
              <a:gd name="connsiteX5" fmla="*/ 1287439 w 3189027"/>
              <a:gd name="connsiteY5" fmla="*/ 880490 h 1749398"/>
              <a:gd name="connsiteX6" fmla="*/ 1442114 w 3189027"/>
              <a:gd name="connsiteY6" fmla="*/ 316383 h 1749398"/>
              <a:gd name="connsiteX7" fmla="*/ 1492155 w 3189027"/>
              <a:gd name="connsiteY7" fmla="*/ 143511 h 1749398"/>
              <a:gd name="connsiteX8" fmla="*/ 1542197 w 3189027"/>
              <a:gd name="connsiteY8" fmla="*/ 34329 h 1749398"/>
              <a:gd name="connsiteX9" fmla="*/ 1595524 w 3189027"/>
              <a:gd name="connsiteY9" fmla="*/ 65 h 1749398"/>
              <a:gd name="connsiteX10" fmla="*/ 1652307 w 3189027"/>
              <a:gd name="connsiteY10" fmla="*/ 40560 h 1749398"/>
              <a:gd name="connsiteX11" fmla="*/ 1701421 w 3189027"/>
              <a:gd name="connsiteY11" fmla="*/ 161708 h 1749398"/>
              <a:gd name="connsiteX12" fmla="*/ 1742364 w 3189027"/>
              <a:gd name="connsiteY12" fmla="*/ 293636 h 1749398"/>
              <a:gd name="connsiteX13" fmla="*/ 1815153 w 3189027"/>
              <a:gd name="connsiteY13" fmla="*/ 552944 h 1749398"/>
              <a:gd name="connsiteX14" fmla="*/ 1897039 w 3189027"/>
              <a:gd name="connsiteY14" fmla="*/ 839547 h 1749398"/>
              <a:gd name="connsiteX15" fmla="*/ 2015320 w 3189027"/>
              <a:gd name="connsiteY15" fmla="*/ 1139798 h 1749398"/>
              <a:gd name="connsiteX16" fmla="*/ 2129051 w 3189027"/>
              <a:gd name="connsiteY16" fmla="*/ 1330866 h 1749398"/>
              <a:gd name="connsiteX17" fmla="*/ 2301923 w 3189027"/>
              <a:gd name="connsiteY17" fmla="*/ 1508287 h 1749398"/>
              <a:gd name="connsiteX18" fmla="*/ 2506639 w 3189027"/>
              <a:gd name="connsiteY18" fmla="*/ 1617469 h 1749398"/>
              <a:gd name="connsiteX19" fmla="*/ 2870579 w 3189027"/>
              <a:gd name="connsiteY19" fmla="*/ 1713004 h 1749398"/>
              <a:gd name="connsiteX20" fmla="*/ 3189027 w 3189027"/>
              <a:gd name="connsiteY20" fmla="*/ 1749398 h 1749398"/>
              <a:gd name="connsiteX0" fmla="*/ 0 w 3189027"/>
              <a:gd name="connsiteY0" fmla="*/ 1749398 h 1749398"/>
              <a:gd name="connsiteX1" fmla="*/ 263857 w 3189027"/>
              <a:gd name="connsiteY1" fmla="*/ 1722102 h 1749398"/>
              <a:gd name="connsiteX2" fmla="*/ 573206 w 3189027"/>
              <a:gd name="connsiteY2" fmla="*/ 1653863 h 1749398"/>
              <a:gd name="connsiteX3" fmla="*/ 891654 w 3189027"/>
              <a:gd name="connsiteY3" fmla="*/ 1512836 h 1749398"/>
              <a:gd name="connsiteX4" fmla="*/ 1087272 w 3189027"/>
              <a:gd name="connsiteY4" fmla="*/ 1280825 h 1749398"/>
              <a:gd name="connsiteX5" fmla="*/ 1287439 w 3189027"/>
              <a:gd name="connsiteY5" fmla="*/ 880490 h 1749398"/>
              <a:gd name="connsiteX6" fmla="*/ 1442114 w 3189027"/>
              <a:gd name="connsiteY6" fmla="*/ 316383 h 1749398"/>
              <a:gd name="connsiteX7" fmla="*/ 1492155 w 3189027"/>
              <a:gd name="connsiteY7" fmla="*/ 143511 h 1749398"/>
              <a:gd name="connsiteX8" fmla="*/ 1542197 w 3189027"/>
              <a:gd name="connsiteY8" fmla="*/ 34329 h 1749398"/>
              <a:gd name="connsiteX9" fmla="*/ 1595524 w 3189027"/>
              <a:gd name="connsiteY9" fmla="*/ 65 h 1749398"/>
              <a:gd name="connsiteX10" fmla="*/ 1652307 w 3189027"/>
              <a:gd name="connsiteY10" fmla="*/ 40560 h 1749398"/>
              <a:gd name="connsiteX11" fmla="*/ 1701421 w 3189027"/>
              <a:gd name="connsiteY11" fmla="*/ 161708 h 1749398"/>
              <a:gd name="connsiteX12" fmla="*/ 1742364 w 3189027"/>
              <a:gd name="connsiteY12" fmla="*/ 293636 h 1749398"/>
              <a:gd name="connsiteX13" fmla="*/ 1815153 w 3189027"/>
              <a:gd name="connsiteY13" fmla="*/ 552944 h 1749398"/>
              <a:gd name="connsiteX14" fmla="*/ 1897039 w 3189027"/>
              <a:gd name="connsiteY14" fmla="*/ 839547 h 1749398"/>
              <a:gd name="connsiteX15" fmla="*/ 2015320 w 3189027"/>
              <a:gd name="connsiteY15" fmla="*/ 1139798 h 1749398"/>
              <a:gd name="connsiteX16" fmla="*/ 2129051 w 3189027"/>
              <a:gd name="connsiteY16" fmla="*/ 1330866 h 1749398"/>
              <a:gd name="connsiteX17" fmla="*/ 2301923 w 3189027"/>
              <a:gd name="connsiteY17" fmla="*/ 1508287 h 1749398"/>
              <a:gd name="connsiteX18" fmla="*/ 2506639 w 3189027"/>
              <a:gd name="connsiteY18" fmla="*/ 1617469 h 1749398"/>
              <a:gd name="connsiteX19" fmla="*/ 2870579 w 3189027"/>
              <a:gd name="connsiteY19" fmla="*/ 1713004 h 1749398"/>
              <a:gd name="connsiteX20" fmla="*/ 3189027 w 3189027"/>
              <a:gd name="connsiteY20" fmla="*/ 1749398 h 1749398"/>
              <a:gd name="connsiteX0" fmla="*/ 0 w 3189027"/>
              <a:gd name="connsiteY0" fmla="*/ 1749349 h 1749349"/>
              <a:gd name="connsiteX1" fmla="*/ 263857 w 3189027"/>
              <a:gd name="connsiteY1" fmla="*/ 1722053 h 1749349"/>
              <a:gd name="connsiteX2" fmla="*/ 573206 w 3189027"/>
              <a:gd name="connsiteY2" fmla="*/ 1653814 h 1749349"/>
              <a:gd name="connsiteX3" fmla="*/ 891654 w 3189027"/>
              <a:gd name="connsiteY3" fmla="*/ 1512787 h 1749349"/>
              <a:gd name="connsiteX4" fmla="*/ 1087272 w 3189027"/>
              <a:gd name="connsiteY4" fmla="*/ 1280776 h 1749349"/>
              <a:gd name="connsiteX5" fmla="*/ 1287439 w 3189027"/>
              <a:gd name="connsiteY5" fmla="*/ 880441 h 1749349"/>
              <a:gd name="connsiteX6" fmla="*/ 1442114 w 3189027"/>
              <a:gd name="connsiteY6" fmla="*/ 316334 h 1749349"/>
              <a:gd name="connsiteX7" fmla="*/ 1492155 w 3189027"/>
              <a:gd name="connsiteY7" fmla="*/ 143462 h 1749349"/>
              <a:gd name="connsiteX8" fmla="*/ 1542197 w 3189027"/>
              <a:gd name="connsiteY8" fmla="*/ 43805 h 1749349"/>
              <a:gd name="connsiteX9" fmla="*/ 1595524 w 3189027"/>
              <a:gd name="connsiteY9" fmla="*/ 16 h 1749349"/>
              <a:gd name="connsiteX10" fmla="*/ 1652307 w 3189027"/>
              <a:gd name="connsiteY10" fmla="*/ 40511 h 1749349"/>
              <a:gd name="connsiteX11" fmla="*/ 1701421 w 3189027"/>
              <a:gd name="connsiteY11" fmla="*/ 161659 h 1749349"/>
              <a:gd name="connsiteX12" fmla="*/ 1742364 w 3189027"/>
              <a:gd name="connsiteY12" fmla="*/ 293587 h 1749349"/>
              <a:gd name="connsiteX13" fmla="*/ 1815153 w 3189027"/>
              <a:gd name="connsiteY13" fmla="*/ 552895 h 1749349"/>
              <a:gd name="connsiteX14" fmla="*/ 1897039 w 3189027"/>
              <a:gd name="connsiteY14" fmla="*/ 839498 h 1749349"/>
              <a:gd name="connsiteX15" fmla="*/ 2015320 w 3189027"/>
              <a:gd name="connsiteY15" fmla="*/ 1139749 h 1749349"/>
              <a:gd name="connsiteX16" fmla="*/ 2129051 w 3189027"/>
              <a:gd name="connsiteY16" fmla="*/ 1330817 h 1749349"/>
              <a:gd name="connsiteX17" fmla="*/ 2301923 w 3189027"/>
              <a:gd name="connsiteY17" fmla="*/ 1508238 h 1749349"/>
              <a:gd name="connsiteX18" fmla="*/ 2506639 w 3189027"/>
              <a:gd name="connsiteY18" fmla="*/ 1617420 h 1749349"/>
              <a:gd name="connsiteX19" fmla="*/ 2870579 w 3189027"/>
              <a:gd name="connsiteY19" fmla="*/ 1712955 h 1749349"/>
              <a:gd name="connsiteX20" fmla="*/ 3189027 w 3189027"/>
              <a:gd name="connsiteY20" fmla="*/ 1749349 h 1749349"/>
              <a:gd name="connsiteX0" fmla="*/ 0 w 3189027"/>
              <a:gd name="connsiteY0" fmla="*/ 1749349 h 1749349"/>
              <a:gd name="connsiteX1" fmla="*/ 263857 w 3189027"/>
              <a:gd name="connsiteY1" fmla="*/ 1722053 h 1749349"/>
              <a:gd name="connsiteX2" fmla="*/ 573206 w 3189027"/>
              <a:gd name="connsiteY2" fmla="*/ 1653814 h 1749349"/>
              <a:gd name="connsiteX3" fmla="*/ 891654 w 3189027"/>
              <a:gd name="connsiteY3" fmla="*/ 1512787 h 1749349"/>
              <a:gd name="connsiteX4" fmla="*/ 1087272 w 3189027"/>
              <a:gd name="connsiteY4" fmla="*/ 1280776 h 1749349"/>
              <a:gd name="connsiteX5" fmla="*/ 1287439 w 3189027"/>
              <a:gd name="connsiteY5" fmla="*/ 880441 h 1749349"/>
              <a:gd name="connsiteX6" fmla="*/ 1442114 w 3189027"/>
              <a:gd name="connsiteY6" fmla="*/ 316334 h 1749349"/>
              <a:gd name="connsiteX7" fmla="*/ 1492155 w 3189027"/>
              <a:gd name="connsiteY7" fmla="*/ 143462 h 1749349"/>
              <a:gd name="connsiteX8" fmla="*/ 1542197 w 3189027"/>
              <a:gd name="connsiteY8" fmla="*/ 43805 h 1749349"/>
              <a:gd name="connsiteX9" fmla="*/ 1595524 w 3189027"/>
              <a:gd name="connsiteY9" fmla="*/ 16 h 1749349"/>
              <a:gd name="connsiteX10" fmla="*/ 1652307 w 3189027"/>
              <a:gd name="connsiteY10" fmla="*/ 40511 h 1749349"/>
              <a:gd name="connsiteX11" fmla="*/ 1701421 w 3189027"/>
              <a:gd name="connsiteY11" fmla="*/ 161659 h 1749349"/>
              <a:gd name="connsiteX12" fmla="*/ 1742364 w 3189027"/>
              <a:gd name="connsiteY12" fmla="*/ 293587 h 1749349"/>
              <a:gd name="connsiteX13" fmla="*/ 1815153 w 3189027"/>
              <a:gd name="connsiteY13" fmla="*/ 552895 h 1749349"/>
              <a:gd name="connsiteX14" fmla="*/ 1897039 w 3189027"/>
              <a:gd name="connsiteY14" fmla="*/ 839498 h 1749349"/>
              <a:gd name="connsiteX15" fmla="*/ 2015320 w 3189027"/>
              <a:gd name="connsiteY15" fmla="*/ 1139749 h 1749349"/>
              <a:gd name="connsiteX16" fmla="*/ 2129051 w 3189027"/>
              <a:gd name="connsiteY16" fmla="*/ 1330817 h 1749349"/>
              <a:gd name="connsiteX17" fmla="*/ 2301923 w 3189027"/>
              <a:gd name="connsiteY17" fmla="*/ 1508238 h 1749349"/>
              <a:gd name="connsiteX18" fmla="*/ 2506639 w 3189027"/>
              <a:gd name="connsiteY18" fmla="*/ 1617420 h 1749349"/>
              <a:gd name="connsiteX19" fmla="*/ 2870579 w 3189027"/>
              <a:gd name="connsiteY19" fmla="*/ 1712955 h 1749349"/>
              <a:gd name="connsiteX20" fmla="*/ 3189027 w 3189027"/>
              <a:gd name="connsiteY20" fmla="*/ 1749349 h 1749349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2155 w 3189027"/>
              <a:gd name="connsiteY7" fmla="*/ 143529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6918 w 3189027"/>
              <a:gd name="connsiteY7" fmla="*/ 148292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6918 w 3189027"/>
              <a:gd name="connsiteY7" fmla="*/ 148292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2156 w 3189027"/>
              <a:gd name="connsiteY7" fmla="*/ 153055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335 h 1749335"/>
              <a:gd name="connsiteX1" fmla="*/ 263857 w 3189027"/>
              <a:gd name="connsiteY1" fmla="*/ 1722039 h 1749335"/>
              <a:gd name="connsiteX2" fmla="*/ 573206 w 3189027"/>
              <a:gd name="connsiteY2" fmla="*/ 1653800 h 1749335"/>
              <a:gd name="connsiteX3" fmla="*/ 891654 w 3189027"/>
              <a:gd name="connsiteY3" fmla="*/ 1512773 h 1749335"/>
              <a:gd name="connsiteX4" fmla="*/ 1087272 w 3189027"/>
              <a:gd name="connsiteY4" fmla="*/ 1280762 h 1749335"/>
              <a:gd name="connsiteX5" fmla="*/ 1287439 w 3189027"/>
              <a:gd name="connsiteY5" fmla="*/ 880427 h 1749335"/>
              <a:gd name="connsiteX6" fmla="*/ 1442114 w 3189027"/>
              <a:gd name="connsiteY6" fmla="*/ 316320 h 1749335"/>
              <a:gd name="connsiteX7" fmla="*/ 1492156 w 3189027"/>
              <a:gd name="connsiteY7" fmla="*/ 152974 h 1749335"/>
              <a:gd name="connsiteX8" fmla="*/ 1539815 w 3189027"/>
              <a:gd name="connsiteY8" fmla="*/ 41411 h 1749335"/>
              <a:gd name="connsiteX9" fmla="*/ 1595524 w 3189027"/>
              <a:gd name="connsiteY9" fmla="*/ 2 h 1749335"/>
              <a:gd name="connsiteX10" fmla="*/ 1652307 w 3189027"/>
              <a:gd name="connsiteY10" fmla="*/ 40497 h 1749335"/>
              <a:gd name="connsiteX11" fmla="*/ 1701421 w 3189027"/>
              <a:gd name="connsiteY11" fmla="*/ 161645 h 1749335"/>
              <a:gd name="connsiteX12" fmla="*/ 1742364 w 3189027"/>
              <a:gd name="connsiteY12" fmla="*/ 293573 h 1749335"/>
              <a:gd name="connsiteX13" fmla="*/ 1815153 w 3189027"/>
              <a:gd name="connsiteY13" fmla="*/ 552881 h 1749335"/>
              <a:gd name="connsiteX14" fmla="*/ 1897039 w 3189027"/>
              <a:gd name="connsiteY14" fmla="*/ 839484 h 1749335"/>
              <a:gd name="connsiteX15" fmla="*/ 2015320 w 3189027"/>
              <a:gd name="connsiteY15" fmla="*/ 1139735 h 1749335"/>
              <a:gd name="connsiteX16" fmla="*/ 2129051 w 3189027"/>
              <a:gd name="connsiteY16" fmla="*/ 1330803 h 1749335"/>
              <a:gd name="connsiteX17" fmla="*/ 2301923 w 3189027"/>
              <a:gd name="connsiteY17" fmla="*/ 1508224 h 1749335"/>
              <a:gd name="connsiteX18" fmla="*/ 2506639 w 3189027"/>
              <a:gd name="connsiteY18" fmla="*/ 1617406 h 1749335"/>
              <a:gd name="connsiteX19" fmla="*/ 2870579 w 3189027"/>
              <a:gd name="connsiteY19" fmla="*/ 1712941 h 1749335"/>
              <a:gd name="connsiteX20" fmla="*/ 3189027 w 3189027"/>
              <a:gd name="connsiteY20" fmla="*/ 1749335 h 1749335"/>
              <a:gd name="connsiteX0" fmla="*/ 0 w 3189027"/>
              <a:gd name="connsiteY0" fmla="*/ 1749415 h 1749415"/>
              <a:gd name="connsiteX1" fmla="*/ 263857 w 3189027"/>
              <a:gd name="connsiteY1" fmla="*/ 1722119 h 1749415"/>
              <a:gd name="connsiteX2" fmla="*/ 573206 w 3189027"/>
              <a:gd name="connsiteY2" fmla="*/ 1653880 h 1749415"/>
              <a:gd name="connsiteX3" fmla="*/ 891654 w 3189027"/>
              <a:gd name="connsiteY3" fmla="*/ 1512853 h 1749415"/>
              <a:gd name="connsiteX4" fmla="*/ 1087272 w 3189027"/>
              <a:gd name="connsiteY4" fmla="*/ 1280842 h 1749415"/>
              <a:gd name="connsiteX5" fmla="*/ 1287439 w 3189027"/>
              <a:gd name="connsiteY5" fmla="*/ 880507 h 1749415"/>
              <a:gd name="connsiteX6" fmla="*/ 1442114 w 3189027"/>
              <a:gd name="connsiteY6" fmla="*/ 316400 h 1749415"/>
              <a:gd name="connsiteX7" fmla="*/ 1492156 w 3189027"/>
              <a:gd name="connsiteY7" fmla="*/ 153054 h 1749415"/>
              <a:gd name="connsiteX8" fmla="*/ 1539815 w 3189027"/>
              <a:gd name="connsiteY8" fmla="*/ 41491 h 1749415"/>
              <a:gd name="connsiteX9" fmla="*/ 1595524 w 3189027"/>
              <a:gd name="connsiteY9" fmla="*/ 82 h 1749415"/>
              <a:gd name="connsiteX10" fmla="*/ 1654688 w 3189027"/>
              <a:gd name="connsiteY10" fmla="*/ 50102 h 1749415"/>
              <a:gd name="connsiteX11" fmla="*/ 1701421 w 3189027"/>
              <a:gd name="connsiteY11" fmla="*/ 161725 h 1749415"/>
              <a:gd name="connsiteX12" fmla="*/ 1742364 w 3189027"/>
              <a:gd name="connsiteY12" fmla="*/ 293653 h 1749415"/>
              <a:gd name="connsiteX13" fmla="*/ 1815153 w 3189027"/>
              <a:gd name="connsiteY13" fmla="*/ 552961 h 1749415"/>
              <a:gd name="connsiteX14" fmla="*/ 1897039 w 3189027"/>
              <a:gd name="connsiteY14" fmla="*/ 839564 h 1749415"/>
              <a:gd name="connsiteX15" fmla="*/ 2015320 w 3189027"/>
              <a:gd name="connsiteY15" fmla="*/ 1139815 h 1749415"/>
              <a:gd name="connsiteX16" fmla="*/ 2129051 w 3189027"/>
              <a:gd name="connsiteY16" fmla="*/ 1330883 h 1749415"/>
              <a:gd name="connsiteX17" fmla="*/ 2301923 w 3189027"/>
              <a:gd name="connsiteY17" fmla="*/ 1508304 h 1749415"/>
              <a:gd name="connsiteX18" fmla="*/ 2506639 w 3189027"/>
              <a:gd name="connsiteY18" fmla="*/ 1617486 h 1749415"/>
              <a:gd name="connsiteX19" fmla="*/ 2870579 w 3189027"/>
              <a:gd name="connsiteY19" fmla="*/ 1713021 h 1749415"/>
              <a:gd name="connsiteX20" fmla="*/ 3189027 w 3189027"/>
              <a:gd name="connsiteY20" fmla="*/ 1749415 h 1749415"/>
              <a:gd name="connsiteX0" fmla="*/ 0 w 3189027"/>
              <a:gd name="connsiteY0" fmla="*/ 1749415 h 1749415"/>
              <a:gd name="connsiteX1" fmla="*/ 263857 w 3189027"/>
              <a:gd name="connsiteY1" fmla="*/ 1722119 h 1749415"/>
              <a:gd name="connsiteX2" fmla="*/ 573206 w 3189027"/>
              <a:gd name="connsiteY2" fmla="*/ 1653880 h 1749415"/>
              <a:gd name="connsiteX3" fmla="*/ 891654 w 3189027"/>
              <a:gd name="connsiteY3" fmla="*/ 1512853 h 1749415"/>
              <a:gd name="connsiteX4" fmla="*/ 1087272 w 3189027"/>
              <a:gd name="connsiteY4" fmla="*/ 1280842 h 1749415"/>
              <a:gd name="connsiteX5" fmla="*/ 1287439 w 3189027"/>
              <a:gd name="connsiteY5" fmla="*/ 880507 h 1749415"/>
              <a:gd name="connsiteX6" fmla="*/ 1442114 w 3189027"/>
              <a:gd name="connsiteY6" fmla="*/ 316400 h 1749415"/>
              <a:gd name="connsiteX7" fmla="*/ 1492156 w 3189027"/>
              <a:gd name="connsiteY7" fmla="*/ 153054 h 1749415"/>
              <a:gd name="connsiteX8" fmla="*/ 1539815 w 3189027"/>
              <a:gd name="connsiteY8" fmla="*/ 41491 h 1749415"/>
              <a:gd name="connsiteX9" fmla="*/ 1595524 w 3189027"/>
              <a:gd name="connsiteY9" fmla="*/ 82 h 1749415"/>
              <a:gd name="connsiteX10" fmla="*/ 1654688 w 3189027"/>
              <a:gd name="connsiteY10" fmla="*/ 50102 h 1749415"/>
              <a:gd name="connsiteX11" fmla="*/ 1701421 w 3189027"/>
              <a:gd name="connsiteY11" fmla="*/ 161725 h 1749415"/>
              <a:gd name="connsiteX12" fmla="*/ 1742364 w 3189027"/>
              <a:gd name="connsiteY12" fmla="*/ 293653 h 1749415"/>
              <a:gd name="connsiteX13" fmla="*/ 1815153 w 3189027"/>
              <a:gd name="connsiteY13" fmla="*/ 552961 h 1749415"/>
              <a:gd name="connsiteX14" fmla="*/ 1897039 w 3189027"/>
              <a:gd name="connsiteY14" fmla="*/ 839564 h 1749415"/>
              <a:gd name="connsiteX15" fmla="*/ 2015320 w 3189027"/>
              <a:gd name="connsiteY15" fmla="*/ 1139815 h 1749415"/>
              <a:gd name="connsiteX16" fmla="*/ 2129051 w 3189027"/>
              <a:gd name="connsiteY16" fmla="*/ 1330883 h 1749415"/>
              <a:gd name="connsiteX17" fmla="*/ 2301923 w 3189027"/>
              <a:gd name="connsiteY17" fmla="*/ 1508304 h 1749415"/>
              <a:gd name="connsiteX18" fmla="*/ 2506639 w 3189027"/>
              <a:gd name="connsiteY18" fmla="*/ 1617486 h 1749415"/>
              <a:gd name="connsiteX19" fmla="*/ 2870579 w 3189027"/>
              <a:gd name="connsiteY19" fmla="*/ 1713021 h 1749415"/>
              <a:gd name="connsiteX20" fmla="*/ 3189027 w 3189027"/>
              <a:gd name="connsiteY20" fmla="*/ 1749415 h 174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89027" h="1749415">
                <a:moveTo>
                  <a:pt x="0" y="1749415"/>
                </a:moveTo>
                <a:cubicBezTo>
                  <a:pt x="84161" y="1743728"/>
                  <a:pt x="168323" y="1738041"/>
                  <a:pt x="263857" y="1722119"/>
                </a:cubicBezTo>
                <a:cubicBezTo>
                  <a:pt x="359391" y="1706197"/>
                  <a:pt x="468573" y="1688758"/>
                  <a:pt x="573206" y="1653880"/>
                </a:cubicBezTo>
                <a:cubicBezTo>
                  <a:pt x="677839" y="1619002"/>
                  <a:pt x="805976" y="1575026"/>
                  <a:pt x="891654" y="1512853"/>
                </a:cubicBezTo>
                <a:cubicBezTo>
                  <a:pt x="977332" y="1450680"/>
                  <a:pt x="1021308" y="1386233"/>
                  <a:pt x="1087272" y="1280842"/>
                </a:cubicBezTo>
                <a:cubicBezTo>
                  <a:pt x="1153236" y="1175451"/>
                  <a:pt x="1228299" y="1041247"/>
                  <a:pt x="1287439" y="880507"/>
                </a:cubicBezTo>
                <a:cubicBezTo>
                  <a:pt x="1346579" y="719767"/>
                  <a:pt x="1407995" y="437642"/>
                  <a:pt x="1442114" y="316400"/>
                </a:cubicBezTo>
                <a:cubicBezTo>
                  <a:pt x="1476233" y="195158"/>
                  <a:pt x="1475873" y="198872"/>
                  <a:pt x="1492156" y="153054"/>
                </a:cubicBezTo>
                <a:cubicBezTo>
                  <a:pt x="1508439" y="107236"/>
                  <a:pt x="1522587" y="66986"/>
                  <a:pt x="1539815" y="41491"/>
                </a:cubicBezTo>
                <a:cubicBezTo>
                  <a:pt x="1557043" y="15996"/>
                  <a:pt x="1562091" y="-1353"/>
                  <a:pt x="1595524" y="82"/>
                </a:cubicBezTo>
                <a:cubicBezTo>
                  <a:pt x="1628957" y="1517"/>
                  <a:pt x="1637039" y="23161"/>
                  <a:pt x="1654688" y="50102"/>
                </a:cubicBezTo>
                <a:cubicBezTo>
                  <a:pt x="1672338" y="77043"/>
                  <a:pt x="1686808" y="121133"/>
                  <a:pt x="1701421" y="161725"/>
                </a:cubicBezTo>
                <a:cubicBezTo>
                  <a:pt x="1716034" y="202317"/>
                  <a:pt x="1723409" y="228447"/>
                  <a:pt x="1742364" y="293653"/>
                </a:cubicBezTo>
                <a:cubicBezTo>
                  <a:pt x="1761319" y="358859"/>
                  <a:pt x="1789374" y="461976"/>
                  <a:pt x="1815153" y="552961"/>
                </a:cubicBezTo>
                <a:cubicBezTo>
                  <a:pt x="1840932" y="643946"/>
                  <a:pt x="1863678" y="741755"/>
                  <a:pt x="1897039" y="839564"/>
                </a:cubicBezTo>
                <a:cubicBezTo>
                  <a:pt x="1930400" y="937373"/>
                  <a:pt x="1976651" y="1057929"/>
                  <a:pt x="2015320" y="1139815"/>
                </a:cubicBezTo>
                <a:cubicBezTo>
                  <a:pt x="2053989" y="1221701"/>
                  <a:pt x="2081284" y="1269468"/>
                  <a:pt x="2129051" y="1330883"/>
                </a:cubicBezTo>
                <a:cubicBezTo>
                  <a:pt x="2176818" y="1392298"/>
                  <a:pt x="2238992" y="1460537"/>
                  <a:pt x="2301923" y="1508304"/>
                </a:cubicBezTo>
                <a:cubicBezTo>
                  <a:pt x="2364854" y="1556071"/>
                  <a:pt x="2411863" y="1583367"/>
                  <a:pt x="2506639" y="1617486"/>
                </a:cubicBezTo>
                <a:cubicBezTo>
                  <a:pt x="2601415" y="1651605"/>
                  <a:pt x="2756848" y="1691033"/>
                  <a:pt x="2870579" y="1713021"/>
                </a:cubicBezTo>
                <a:cubicBezTo>
                  <a:pt x="2984310" y="1735009"/>
                  <a:pt x="3086668" y="1742212"/>
                  <a:pt x="3189027" y="1749415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Freeform: Shape 19">
            <a:extLst>
              <a:ext uri="{FF2B5EF4-FFF2-40B4-BE49-F238E27FC236}">
                <a16:creationId xmlns:a16="http://schemas.microsoft.com/office/drawing/2014/main" id="{51DF9C06-66A5-4CE5-A559-6D2EFA11F98A}"/>
              </a:ext>
            </a:extLst>
          </p:cNvPr>
          <p:cNvSpPr/>
          <p:nvPr/>
        </p:nvSpPr>
        <p:spPr>
          <a:xfrm flipV="1">
            <a:off x="901292" y="5758690"/>
            <a:ext cx="2431348" cy="233318"/>
          </a:xfrm>
          <a:custGeom>
            <a:avLst/>
            <a:gdLst>
              <a:gd name="connsiteX0" fmla="*/ 0 w 3189027"/>
              <a:gd name="connsiteY0" fmla="*/ 1749902 h 1749902"/>
              <a:gd name="connsiteX1" fmla="*/ 263857 w 3189027"/>
              <a:gd name="connsiteY1" fmla="*/ 1722606 h 1749902"/>
              <a:gd name="connsiteX2" fmla="*/ 573206 w 3189027"/>
              <a:gd name="connsiteY2" fmla="*/ 1654367 h 1749902"/>
              <a:gd name="connsiteX3" fmla="*/ 891654 w 3189027"/>
              <a:gd name="connsiteY3" fmla="*/ 1513340 h 1749902"/>
              <a:gd name="connsiteX4" fmla="*/ 1087272 w 3189027"/>
              <a:gd name="connsiteY4" fmla="*/ 1281329 h 1749902"/>
              <a:gd name="connsiteX5" fmla="*/ 1287439 w 3189027"/>
              <a:gd name="connsiteY5" fmla="*/ 880994 h 1749902"/>
              <a:gd name="connsiteX6" fmla="*/ 1442114 w 3189027"/>
              <a:gd name="connsiteY6" fmla="*/ 316887 h 1749902"/>
              <a:gd name="connsiteX7" fmla="*/ 1492155 w 3189027"/>
              <a:gd name="connsiteY7" fmla="*/ 144015 h 1749902"/>
              <a:gd name="connsiteX8" fmla="*/ 1542197 w 3189027"/>
              <a:gd name="connsiteY8" fmla="*/ 34833 h 1749902"/>
              <a:gd name="connsiteX9" fmla="*/ 1578591 w 3189027"/>
              <a:gd name="connsiteY9" fmla="*/ 2988 h 1749902"/>
              <a:gd name="connsiteX10" fmla="*/ 1633182 w 3189027"/>
              <a:gd name="connsiteY10" fmla="*/ 7537 h 1749902"/>
              <a:gd name="connsiteX11" fmla="*/ 1660478 w 3189027"/>
              <a:gd name="connsiteY11" fmla="*/ 57579 h 1749902"/>
              <a:gd name="connsiteX12" fmla="*/ 1701421 w 3189027"/>
              <a:gd name="connsiteY12" fmla="*/ 162212 h 1749902"/>
              <a:gd name="connsiteX13" fmla="*/ 1742364 w 3189027"/>
              <a:gd name="connsiteY13" fmla="*/ 294140 h 1749902"/>
              <a:gd name="connsiteX14" fmla="*/ 1815153 w 3189027"/>
              <a:gd name="connsiteY14" fmla="*/ 553448 h 1749902"/>
              <a:gd name="connsiteX15" fmla="*/ 1897039 w 3189027"/>
              <a:gd name="connsiteY15" fmla="*/ 840051 h 1749902"/>
              <a:gd name="connsiteX16" fmla="*/ 2015320 w 3189027"/>
              <a:gd name="connsiteY16" fmla="*/ 1140302 h 1749902"/>
              <a:gd name="connsiteX17" fmla="*/ 2129051 w 3189027"/>
              <a:gd name="connsiteY17" fmla="*/ 1331370 h 1749902"/>
              <a:gd name="connsiteX18" fmla="*/ 2301923 w 3189027"/>
              <a:gd name="connsiteY18" fmla="*/ 1508791 h 1749902"/>
              <a:gd name="connsiteX19" fmla="*/ 2506639 w 3189027"/>
              <a:gd name="connsiteY19" fmla="*/ 1617973 h 1749902"/>
              <a:gd name="connsiteX20" fmla="*/ 2870579 w 3189027"/>
              <a:gd name="connsiteY20" fmla="*/ 1713508 h 1749902"/>
              <a:gd name="connsiteX21" fmla="*/ 3189027 w 3189027"/>
              <a:gd name="connsiteY21" fmla="*/ 1749902 h 1749902"/>
              <a:gd name="connsiteX0" fmla="*/ 0 w 3189027"/>
              <a:gd name="connsiteY0" fmla="*/ 1747529 h 1747529"/>
              <a:gd name="connsiteX1" fmla="*/ 263857 w 3189027"/>
              <a:gd name="connsiteY1" fmla="*/ 1720233 h 1747529"/>
              <a:gd name="connsiteX2" fmla="*/ 573206 w 3189027"/>
              <a:gd name="connsiteY2" fmla="*/ 1651994 h 1747529"/>
              <a:gd name="connsiteX3" fmla="*/ 891654 w 3189027"/>
              <a:gd name="connsiteY3" fmla="*/ 1510967 h 1747529"/>
              <a:gd name="connsiteX4" fmla="*/ 1087272 w 3189027"/>
              <a:gd name="connsiteY4" fmla="*/ 1278956 h 1747529"/>
              <a:gd name="connsiteX5" fmla="*/ 1287439 w 3189027"/>
              <a:gd name="connsiteY5" fmla="*/ 878621 h 1747529"/>
              <a:gd name="connsiteX6" fmla="*/ 1442114 w 3189027"/>
              <a:gd name="connsiteY6" fmla="*/ 314514 h 1747529"/>
              <a:gd name="connsiteX7" fmla="*/ 1492155 w 3189027"/>
              <a:gd name="connsiteY7" fmla="*/ 141642 h 1747529"/>
              <a:gd name="connsiteX8" fmla="*/ 1542197 w 3189027"/>
              <a:gd name="connsiteY8" fmla="*/ 32460 h 1747529"/>
              <a:gd name="connsiteX9" fmla="*/ 1578591 w 3189027"/>
              <a:gd name="connsiteY9" fmla="*/ 615 h 1747529"/>
              <a:gd name="connsiteX10" fmla="*/ 1628343 w 3189027"/>
              <a:gd name="connsiteY10" fmla="*/ 14840 h 1747529"/>
              <a:gd name="connsiteX11" fmla="*/ 1660478 w 3189027"/>
              <a:gd name="connsiteY11" fmla="*/ 55206 h 1747529"/>
              <a:gd name="connsiteX12" fmla="*/ 1701421 w 3189027"/>
              <a:gd name="connsiteY12" fmla="*/ 159839 h 1747529"/>
              <a:gd name="connsiteX13" fmla="*/ 1742364 w 3189027"/>
              <a:gd name="connsiteY13" fmla="*/ 291767 h 1747529"/>
              <a:gd name="connsiteX14" fmla="*/ 1815153 w 3189027"/>
              <a:gd name="connsiteY14" fmla="*/ 551075 h 1747529"/>
              <a:gd name="connsiteX15" fmla="*/ 1897039 w 3189027"/>
              <a:gd name="connsiteY15" fmla="*/ 837678 h 1747529"/>
              <a:gd name="connsiteX16" fmla="*/ 2015320 w 3189027"/>
              <a:gd name="connsiteY16" fmla="*/ 1137929 h 1747529"/>
              <a:gd name="connsiteX17" fmla="*/ 2129051 w 3189027"/>
              <a:gd name="connsiteY17" fmla="*/ 1328997 h 1747529"/>
              <a:gd name="connsiteX18" fmla="*/ 2301923 w 3189027"/>
              <a:gd name="connsiteY18" fmla="*/ 1506418 h 1747529"/>
              <a:gd name="connsiteX19" fmla="*/ 2506639 w 3189027"/>
              <a:gd name="connsiteY19" fmla="*/ 1615600 h 1747529"/>
              <a:gd name="connsiteX20" fmla="*/ 2870579 w 3189027"/>
              <a:gd name="connsiteY20" fmla="*/ 1711135 h 1747529"/>
              <a:gd name="connsiteX21" fmla="*/ 3189027 w 3189027"/>
              <a:gd name="connsiteY21" fmla="*/ 1747529 h 1747529"/>
              <a:gd name="connsiteX0" fmla="*/ 0 w 3189027"/>
              <a:gd name="connsiteY0" fmla="*/ 1749851 h 1749851"/>
              <a:gd name="connsiteX1" fmla="*/ 263857 w 3189027"/>
              <a:gd name="connsiteY1" fmla="*/ 1722555 h 1749851"/>
              <a:gd name="connsiteX2" fmla="*/ 573206 w 3189027"/>
              <a:gd name="connsiteY2" fmla="*/ 1654316 h 1749851"/>
              <a:gd name="connsiteX3" fmla="*/ 891654 w 3189027"/>
              <a:gd name="connsiteY3" fmla="*/ 1513289 h 1749851"/>
              <a:gd name="connsiteX4" fmla="*/ 1087272 w 3189027"/>
              <a:gd name="connsiteY4" fmla="*/ 1281278 h 1749851"/>
              <a:gd name="connsiteX5" fmla="*/ 1287439 w 3189027"/>
              <a:gd name="connsiteY5" fmla="*/ 880943 h 1749851"/>
              <a:gd name="connsiteX6" fmla="*/ 1442114 w 3189027"/>
              <a:gd name="connsiteY6" fmla="*/ 316836 h 1749851"/>
              <a:gd name="connsiteX7" fmla="*/ 1492155 w 3189027"/>
              <a:gd name="connsiteY7" fmla="*/ 143964 h 1749851"/>
              <a:gd name="connsiteX8" fmla="*/ 1542197 w 3189027"/>
              <a:gd name="connsiteY8" fmla="*/ 34782 h 1749851"/>
              <a:gd name="connsiteX9" fmla="*/ 1595524 w 3189027"/>
              <a:gd name="connsiteY9" fmla="*/ 518 h 1749851"/>
              <a:gd name="connsiteX10" fmla="*/ 1628343 w 3189027"/>
              <a:gd name="connsiteY10" fmla="*/ 17162 h 1749851"/>
              <a:gd name="connsiteX11" fmla="*/ 1660478 w 3189027"/>
              <a:gd name="connsiteY11" fmla="*/ 57528 h 1749851"/>
              <a:gd name="connsiteX12" fmla="*/ 1701421 w 3189027"/>
              <a:gd name="connsiteY12" fmla="*/ 162161 h 1749851"/>
              <a:gd name="connsiteX13" fmla="*/ 1742364 w 3189027"/>
              <a:gd name="connsiteY13" fmla="*/ 294089 h 1749851"/>
              <a:gd name="connsiteX14" fmla="*/ 1815153 w 3189027"/>
              <a:gd name="connsiteY14" fmla="*/ 553397 h 1749851"/>
              <a:gd name="connsiteX15" fmla="*/ 1897039 w 3189027"/>
              <a:gd name="connsiteY15" fmla="*/ 840000 h 1749851"/>
              <a:gd name="connsiteX16" fmla="*/ 2015320 w 3189027"/>
              <a:gd name="connsiteY16" fmla="*/ 1140251 h 1749851"/>
              <a:gd name="connsiteX17" fmla="*/ 2129051 w 3189027"/>
              <a:gd name="connsiteY17" fmla="*/ 1331319 h 1749851"/>
              <a:gd name="connsiteX18" fmla="*/ 2301923 w 3189027"/>
              <a:gd name="connsiteY18" fmla="*/ 1508740 h 1749851"/>
              <a:gd name="connsiteX19" fmla="*/ 2506639 w 3189027"/>
              <a:gd name="connsiteY19" fmla="*/ 1617922 h 1749851"/>
              <a:gd name="connsiteX20" fmla="*/ 2870579 w 3189027"/>
              <a:gd name="connsiteY20" fmla="*/ 1713457 h 1749851"/>
              <a:gd name="connsiteX21" fmla="*/ 3189027 w 3189027"/>
              <a:gd name="connsiteY21" fmla="*/ 1749851 h 1749851"/>
              <a:gd name="connsiteX0" fmla="*/ 0 w 3189027"/>
              <a:gd name="connsiteY0" fmla="*/ 1749358 h 1749358"/>
              <a:gd name="connsiteX1" fmla="*/ 263857 w 3189027"/>
              <a:gd name="connsiteY1" fmla="*/ 1722062 h 1749358"/>
              <a:gd name="connsiteX2" fmla="*/ 573206 w 3189027"/>
              <a:gd name="connsiteY2" fmla="*/ 1653823 h 1749358"/>
              <a:gd name="connsiteX3" fmla="*/ 891654 w 3189027"/>
              <a:gd name="connsiteY3" fmla="*/ 1512796 h 1749358"/>
              <a:gd name="connsiteX4" fmla="*/ 1087272 w 3189027"/>
              <a:gd name="connsiteY4" fmla="*/ 1280785 h 1749358"/>
              <a:gd name="connsiteX5" fmla="*/ 1287439 w 3189027"/>
              <a:gd name="connsiteY5" fmla="*/ 880450 h 1749358"/>
              <a:gd name="connsiteX6" fmla="*/ 1442114 w 3189027"/>
              <a:gd name="connsiteY6" fmla="*/ 316343 h 1749358"/>
              <a:gd name="connsiteX7" fmla="*/ 1492155 w 3189027"/>
              <a:gd name="connsiteY7" fmla="*/ 143471 h 1749358"/>
              <a:gd name="connsiteX8" fmla="*/ 1542197 w 3189027"/>
              <a:gd name="connsiteY8" fmla="*/ 34289 h 1749358"/>
              <a:gd name="connsiteX9" fmla="*/ 1595524 w 3189027"/>
              <a:gd name="connsiteY9" fmla="*/ 25 h 1749358"/>
              <a:gd name="connsiteX10" fmla="*/ 1628343 w 3189027"/>
              <a:gd name="connsiteY10" fmla="*/ 16669 h 1749358"/>
              <a:gd name="connsiteX11" fmla="*/ 1660478 w 3189027"/>
              <a:gd name="connsiteY11" fmla="*/ 57035 h 1749358"/>
              <a:gd name="connsiteX12" fmla="*/ 1701421 w 3189027"/>
              <a:gd name="connsiteY12" fmla="*/ 161668 h 1749358"/>
              <a:gd name="connsiteX13" fmla="*/ 1742364 w 3189027"/>
              <a:gd name="connsiteY13" fmla="*/ 293596 h 1749358"/>
              <a:gd name="connsiteX14" fmla="*/ 1815153 w 3189027"/>
              <a:gd name="connsiteY14" fmla="*/ 552904 h 1749358"/>
              <a:gd name="connsiteX15" fmla="*/ 1897039 w 3189027"/>
              <a:gd name="connsiteY15" fmla="*/ 839507 h 1749358"/>
              <a:gd name="connsiteX16" fmla="*/ 2015320 w 3189027"/>
              <a:gd name="connsiteY16" fmla="*/ 1139758 h 1749358"/>
              <a:gd name="connsiteX17" fmla="*/ 2129051 w 3189027"/>
              <a:gd name="connsiteY17" fmla="*/ 1330826 h 1749358"/>
              <a:gd name="connsiteX18" fmla="*/ 2301923 w 3189027"/>
              <a:gd name="connsiteY18" fmla="*/ 1508247 h 1749358"/>
              <a:gd name="connsiteX19" fmla="*/ 2506639 w 3189027"/>
              <a:gd name="connsiteY19" fmla="*/ 1617429 h 1749358"/>
              <a:gd name="connsiteX20" fmla="*/ 2870579 w 3189027"/>
              <a:gd name="connsiteY20" fmla="*/ 1712964 h 1749358"/>
              <a:gd name="connsiteX21" fmla="*/ 3189027 w 3189027"/>
              <a:gd name="connsiteY21" fmla="*/ 1749358 h 1749358"/>
              <a:gd name="connsiteX0" fmla="*/ 0 w 3189027"/>
              <a:gd name="connsiteY0" fmla="*/ 1749674 h 1749674"/>
              <a:gd name="connsiteX1" fmla="*/ 263857 w 3189027"/>
              <a:gd name="connsiteY1" fmla="*/ 1722378 h 1749674"/>
              <a:gd name="connsiteX2" fmla="*/ 573206 w 3189027"/>
              <a:gd name="connsiteY2" fmla="*/ 1654139 h 1749674"/>
              <a:gd name="connsiteX3" fmla="*/ 891654 w 3189027"/>
              <a:gd name="connsiteY3" fmla="*/ 1513112 h 1749674"/>
              <a:gd name="connsiteX4" fmla="*/ 1087272 w 3189027"/>
              <a:gd name="connsiteY4" fmla="*/ 1281101 h 1749674"/>
              <a:gd name="connsiteX5" fmla="*/ 1287439 w 3189027"/>
              <a:gd name="connsiteY5" fmla="*/ 880766 h 1749674"/>
              <a:gd name="connsiteX6" fmla="*/ 1442114 w 3189027"/>
              <a:gd name="connsiteY6" fmla="*/ 316659 h 1749674"/>
              <a:gd name="connsiteX7" fmla="*/ 1492155 w 3189027"/>
              <a:gd name="connsiteY7" fmla="*/ 143787 h 1749674"/>
              <a:gd name="connsiteX8" fmla="*/ 1542197 w 3189027"/>
              <a:gd name="connsiteY8" fmla="*/ 34605 h 1749674"/>
              <a:gd name="connsiteX9" fmla="*/ 1595524 w 3189027"/>
              <a:gd name="connsiteY9" fmla="*/ 341 h 1749674"/>
              <a:gd name="connsiteX10" fmla="*/ 1638019 w 3189027"/>
              <a:gd name="connsiteY10" fmla="*/ 19404 h 1749674"/>
              <a:gd name="connsiteX11" fmla="*/ 1660478 w 3189027"/>
              <a:gd name="connsiteY11" fmla="*/ 57351 h 1749674"/>
              <a:gd name="connsiteX12" fmla="*/ 1701421 w 3189027"/>
              <a:gd name="connsiteY12" fmla="*/ 161984 h 1749674"/>
              <a:gd name="connsiteX13" fmla="*/ 1742364 w 3189027"/>
              <a:gd name="connsiteY13" fmla="*/ 293912 h 1749674"/>
              <a:gd name="connsiteX14" fmla="*/ 1815153 w 3189027"/>
              <a:gd name="connsiteY14" fmla="*/ 553220 h 1749674"/>
              <a:gd name="connsiteX15" fmla="*/ 1897039 w 3189027"/>
              <a:gd name="connsiteY15" fmla="*/ 839823 h 1749674"/>
              <a:gd name="connsiteX16" fmla="*/ 2015320 w 3189027"/>
              <a:gd name="connsiteY16" fmla="*/ 1140074 h 1749674"/>
              <a:gd name="connsiteX17" fmla="*/ 2129051 w 3189027"/>
              <a:gd name="connsiteY17" fmla="*/ 1331142 h 1749674"/>
              <a:gd name="connsiteX18" fmla="*/ 2301923 w 3189027"/>
              <a:gd name="connsiteY18" fmla="*/ 1508563 h 1749674"/>
              <a:gd name="connsiteX19" fmla="*/ 2506639 w 3189027"/>
              <a:gd name="connsiteY19" fmla="*/ 1617745 h 1749674"/>
              <a:gd name="connsiteX20" fmla="*/ 2870579 w 3189027"/>
              <a:gd name="connsiteY20" fmla="*/ 1713280 h 1749674"/>
              <a:gd name="connsiteX21" fmla="*/ 3189027 w 3189027"/>
              <a:gd name="connsiteY21" fmla="*/ 1749674 h 1749674"/>
              <a:gd name="connsiteX0" fmla="*/ 0 w 3189027"/>
              <a:gd name="connsiteY0" fmla="*/ 1751524 h 1751524"/>
              <a:gd name="connsiteX1" fmla="*/ 263857 w 3189027"/>
              <a:gd name="connsiteY1" fmla="*/ 1724228 h 1751524"/>
              <a:gd name="connsiteX2" fmla="*/ 573206 w 3189027"/>
              <a:gd name="connsiteY2" fmla="*/ 1655989 h 1751524"/>
              <a:gd name="connsiteX3" fmla="*/ 891654 w 3189027"/>
              <a:gd name="connsiteY3" fmla="*/ 1514962 h 1751524"/>
              <a:gd name="connsiteX4" fmla="*/ 1087272 w 3189027"/>
              <a:gd name="connsiteY4" fmla="*/ 1282951 h 1751524"/>
              <a:gd name="connsiteX5" fmla="*/ 1287439 w 3189027"/>
              <a:gd name="connsiteY5" fmla="*/ 882616 h 1751524"/>
              <a:gd name="connsiteX6" fmla="*/ 1442114 w 3189027"/>
              <a:gd name="connsiteY6" fmla="*/ 318509 h 1751524"/>
              <a:gd name="connsiteX7" fmla="*/ 1492155 w 3189027"/>
              <a:gd name="connsiteY7" fmla="*/ 145637 h 1751524"/>
              <a:gd name="connsiteX8" fmla="*/ 1542197 w 3189027"/>
              <a:gd name="connsiteY8" fmla="*/ 36455 h 1751524"/>
              <a:gd name="connsiteX9" fmla="*/ 1595524 w 3189027"/>
              <a:gd name="connsiteY9" fmla="*/ 2191 h 1751524"/>
              <a:gd name="connsiteX10" fmla="*/ 1638019 w 3189027"/>
              <a:gd name="connsiteY10" fmla="*/ 21254 h 1751524"/>
              <a:gd name="connsiteX11" fmla="*/ 1701421 w 3189027"/>
              <a:gd name="connsiteY11" fmla="*/ 163834 h 1751524"/>
              <a:gd name="connsiteX12" fmla="*/ 1742364 w 3189027"/>
              <a:gd name="connsiteY12" fmla="*/ 295762 h 1751524"/>
              <a:gd name="connsiteX13" fmla="*/ 1815153 w 3189027"/>
              <a:gd name="connsiteY13" fmla="*/ 555070 h 1751524"/>
              <a:gd name="connsiteX14" fmla="*/ 1897039 w 3189027"/>
              <a:gd name="connsiteY14" fmla="*/ 841673 h 1751524"/>
              <a:gd name="connsiteX15" fmla="*/ 2015320 w 3189027"/>
              <a:gd name="connsiteY15" fmla="*/ 1141924 h 1751524"/>
              <a:gd name="connsiteX16" fmla="*/ 2129051 w 3189027"/>
              <a:gd name="connsiteY16" fmla="*/ 1332992 h 1751524"/>
              <a:gd name="connsiteX17" fmla="*/ 2301923 w 3189027"/>
              <a:gd name="connsiteY17" fmla="*/ 1510413 h 1751524"/>
              <a:gd name="connsiteX18" fmla="*/ 2506639 w 3189027"/>
              <a:gd name="connsiteY18" fmla="*/ 1619595 h 1751524"/>
              <a:gd name="connsiteX19" fmla="*/ 2870579 w 3189027"/>
              <a:gd name="connsiteY19" fmla="*/ 1715130 h 1751524"/>
              <a:gd name="connsiteX20" fmla="*/ 3189027 w 3189027"/>
              <a:gd name="connsiteY20" fmla="*/ 1751524 h 1751524"/>
              <a:gd name="connsiteX0" fmla="*/ 0 w 3189027"/>
              <a:gd name="connsiteY0" fmla="*/ 1749398 h 1749398"/>
              <a:gd name="connsiteX1" fmla="*/ 263857 w 3189027"/>
              <a:gd name="connsiteY1" fmla="*/ 1722102 h 1749398"/>
              <a:gd name="connsiteX2" fmla="*/ 573206 w 3189027"/>
              <a:gd name="connsiteY2" fmla="*/ 1653863 h 1749398"/>
              <a:gd name="connsiteX3" fmla="*/ 891654 w 3189027"/>
              <a:gd name="connsiteY3" fmla="*/ 1512836 h 1749398"/>
              <a:gd name="connsiteX4" fmla="*/ 1087272 w 3189027"/>
              <a:gd name="connsiteY4" fmla="*/ 1280825 h 1749398"/>
              <a:gd name="connsiteX5" fmla="*/ 1287439 w 3189027"/>
              <a:gd name="connsiteY5" fmla="*/ 880490 h 1749398"/>
              <a:gd name="connsiteX6" fmla="*/ 1442114 w 3189027"/>
              <a:gd name="connsiteY6" fmla="*/ 316383 h 1749398"/>
              <a:gd name="connsiteX7" fmla="*/ 1492155 w 3189027"/>
              <a:gd name="connsiteY7" fmla="*/ 143511 h 1749398"/>
              <a:gd name="connsiteX8" fmla="*/ 1542197 w 3189027"/>
              <a:gd name="connsiteY8" fmla="*/ 34329 h 1749398"/>
              <a:gd name="connsiteX9" fmla="*/ 1595524 w 3189027"/>
              <a:gd name="connsiteY9" fmla="*/ 65 h 1749398"/>
              <a:gd name="connsiteX10" fmla="*/ 1652307 w 3189027"/>
              <a:gd name="connsiteY10" fmla="*/ 40560 h 1749398"/>
              <a:gd name="connsiteX11" fmla="*/ 1701421 w 3189027"/>
              <a:gd name="connsiteY11" fmla="*/ 161708 h 1749398"/>
              <a:gd name="connsiteX12" fmla="*/ 1742364 w 3189027"/>
              <a:gd name="connsiteY12" fmla="*/ 293636 h 1749398"/>
              <a:gd name="connsiteX13" fmla="*/ 1815153 w 3189027"/>
              <a:gd name="connsiteY13" fmla="*/ 552944 h 1749398"/>
              <a:gd name="connsiteX14" fmla="*/ 1897039 w 3189027"/>
              <a:gd name="connsiteY14" fmla="*/ 839547 h 1749398"/>
              <a:gd name="connsiteX15" fmla="*/ 2015320 w 3189027"/>
              <a:gd name="connsiteY15" fmla="*/ 1139798 h 1749398"/>
              <a:gd name="connsiteX16" fmla="*/ 2129051 w 3189027"/>
              <a:gd name="connsiteY16" fmla="*/ 1330866 h 1749398"/>
              <a:gd name="connsiteX17" fmla="*/ 2301923 w 3189027"/>
              <a:gd name="connsiteY17" fmla="*/ 1508287 h 1749398"/>
              <a:gd name="connsiteX18" fmla="*/ 2506639 w 3189027"/>
              <a:gd name="connsiteY18" fmla="*/ 1617469 h 1749398"/>
              <a:gd name="connsiteX19" fmla="*/ 2870579 w 3189027"/>
              <a:gd name="connsiteY19" fmla="*/ 1713004 h 1749398"/>
              <a:gd name="connsiteX20" fmla="*/ 3189027 w 3189027"/>
              <a:gd name="connsiteY20" fmla="*/ 1749398 h 1749398"/>
              <a:gd name="connsiteX0" fmla="*/ 0 w 3189027"/>
              <a:gd name="connsiteY0" fmla="*/ 1749398 h 1749398"/>
              <a:gd name="connsiteX1" fmla="*/ 263857 w 3189027"/>
              <a:gd name="connsiteY1" fmla="*/ 1722102 h 1749398"/>
              <a:gd name="connsiteX2" fmla="*/ 573206 w 3189027"/>
              <a:gd name="connsiteY2" fmla="*/ 1653863 h 1749398"/>
              <a:gd name="connsiteX3" fmla="*/ 891654 w 3189027"/>
              <a:gd name="connsiteY3" fmla="*/ 1512836 h 1749398"/>
              <a:gd name="connsiteX4" fmla="*/ 1087272 w 3189027"/>
              <a:gd name="connsiteY4" fmla="*/ 1280825 h 1749398"/>
              <a:gd name="connsiteX5" fmla="*/ 1287439 w 3189027"/>
              <a:gd name="connsiteY5" fmla="*/ 880490 h 1749398"/>
              <a:gd name="connsiteX6" fmla="*/ 1442114 w 3189027"/>
              <a:gd name="connsiteY6" fmla="*/ 316383 h 1749398"/>
              <a:gd name="connsiteX7" fmla="*/ 1492155 w 3189027"/>
              <a:gd name="connsiteY7" fmla="*/ 143511 h 1749398"/>
              <a:gd name="connsiteX8" fmla="*/ 1542197 w 3189027"/>
              <a:gd name="connsiteY8" fmla="*/ 34329 h 1749398"/>
              <a:gd name="connsiteX9" fmla="*/ 1595524 w 3189027"/>
              <a:gd name="connsiteY9" fmla="*/ 65 h 1749398"/>
              <a:gd name="connsiteX10" fmla="*/ 1652307 w 3189027"/>
              <a:gd name="connsiteY10" fmla="*/ 40560 h 1749398"/>
              <a:gd name="connsiteX11" fmla="*/ 1701421 w 3189027"/>
              <a:gd name="connsiteY11" fmla="*/ 161708 h 1749398"/>
              <a:gd name="connsiteX12" fmla="*/ 1742364 w 3189027"/>
              <a:gd name="connsiteY12" fmla="*/ 293636 h 1749398"/>
              <a:gd name="connsiteX13" fmla="*/ 1815153 w 3189027"/>
              <a:gd name="connsiteY13" fmla="*/ 552944 h 1749398"/>
              <a:gd name="connsiteX14" fmla="*/ 1897039 w 3189027"/>
              <a:gd name="connsiteY14" fmla="*/ 839547 h 1749398"/>
              <a:gd name="connsiteX15" fmla="*/ 2015320 w 3189027"/>
              <a:gd name="connsiteY15" fmla="*/ 1139798 h 1749398"/>
              <a:gd name="connsiteX16" fmla="*/ 2129051 w 3189027"/>
              <a:gd name="connsiteY16" fmla="*/ 1330866 h 1749398"/>
              <a:gd name="connsiteX17" fmla="*/ 2301923 w 3189027"/>
              <a:gd name="connsiteY17" fmla="*/ 1508287 h 1749398"/>
              <a:gd name="connsiteX18" fmla="*/ 2506639 w 3189027"/>
              <a:gd name="connsiteY18" fmla="*/ 1617469 h 1749398"/>
              <a:gd name="connsiteX19" fmla="*/ 2870579 w 3189027"/>
              <a:gd name="connsiteY19" fmla="*/ 1713004 h 1749398"/>
              <a:gd name="connsiteX20" fmla="*/ 3189027 w 3189027"/>
              <a:gd name="connsiteY20" fmla="*/ 1749398 h 1749398"/>
              <a:gd name="connsiteX0" fmla="*/ 0 w 3189027"/>
              <a:gd name="connsiteY0" fmla="*/ 1749349 h 1749349"/>
              <a:gd name="connsiteX1" fmla="*/ 263857 w 3189027"/>
              <a:gd name="connsiteY1" fmla="*/ 1722053 h 1749349"/>
              <a:gd name="connsiteX2" fmla="*/ 573206 w 3189027"/>
              <a:gd name="connsiteY2" fmla="*/ 1653814 h 1749349"/>
              <a:gd name="connsiteX3" fmla="*/ 891654 w 3189027"/>
              <a:gd name="connsiteY3" fmla="*/ 1512787 h 1749349"/>
              <a:gd name="connsiteX4" fmla="*/ 1087272 w 3189027"/>
              <a:gd name="connsiteY4" fmla="*/ 1280776 h 1749349"/>
              <a:gd name="connsiteX5" fmla="*/ 1287439 w 3189027"/>
              <a:gd name="connsiteY5" fmla="*/ 880441 h 1749349"/>
              <a:gd name="connsiteX6" fmla="*/ 1442114 w 3189027"/>
              <a:gd name="connsiteY6" fmla="*/ 316334 h 1749349"/>
              <a:gd name="connsiteX7" fmla="*/ 1492155 w 3189027"/>
              <a:gd name="connsiteY7" fmla="*/ 143462 h 1749349"/>
              <a:gd name="connsiteX8" fmla="*/ 1542197 w 3189027"/>
              <a:gd name="connsiteY8" fmla="*/ 43805 h 1749349"/>
              <a:gd name="connsiteX9" fmla="*/ 1595524 w 3189027"/>
              <a:gd name="connsiteY9" fmla="*/ 16 h 1749349"/>
              <a:gd name="connsiteX10" fmla="*/ 1652307 w 3189027"/>
              <a:gd name="connsiteY10" fmla="*/ 40511 h 1749349"/>
              <a:gd name="connsiteX11" fmla="*/ 1701421 w 3189027"/>
              <a:gd name="connsiteY11" fmla="*/ 161659 h 1749349"/>
              <a:gd name="connsiteX12" fmla="*/ 1742364 w 3189027"/>
              <a:gd name="connsiteY12" fmla="*/ 293587 h 1749349"/>
              <a:gd name="connsiteX13" fmla="*/ 1815153 w 3189027"/>
              <a:gd name="connsiteY13" fmla="*/ 552895 h 1749349"/>
              <a:gd name="connsiteX14" fmla="*/ 1897039 w 3189027"/>
              <a:gd name="connsiteY14" fmla="*/ 839498 h 1749349"/>
              <a:gd name="connsiteX15" fmla="*/ 2015320 w 3189027"/>
              <a:gd name="connsiteY15" fmla="*/ 1139749 h 1749349"/>
              <a:gd name="connsiteX16" fmla="*/ 2129051 w 3189027"/>
              <a:gd name="connsiteY16" fmla="*/ 1330817 h 1749349"/>
              <a:gd name="connsiteX17" fmla="*/ 2301923 w 3189027"/>
              <a:gd name="connsiteY17" fmla="*/ 1508238 h 1749349"/>
              <a:gd name="connsiteX18" fmla="*/ 2506639 w 3189027"/>
              <a:gd name="connsiteY18" fmla="*/ 1617420 h 1749349"/>
              <a:gd name="connsiteX19" fmla="*/ 2870579 w 3189027"/>
              <a:gd name="connsiteY19" fmla="*/ 1712955 h 1749349"/>
              <a:gd name="connsiteX20" fmla="*/ 3189027 w 3189027"/>
              <a:gd name="connsiteY20" fmla="*/ 1749349 h 1749349"/>
              <a:gd name="connsiteX0" fmla="*/ 0 w 3189027"/>
              <a:gd name="connsiteY0" fmla="*/ 1749349 h 1749349"/>
              <a:gd name="connsiteX1" fmla="*/ 263857 w 3189027"/>
              <a:gd name="connsiteY1" fmla="*/ 1722053 h 1749349"/>
              <a:gd name="connsiteX2" fmla="*/ 573206 w 3189027"/>
              <a:gd name="connsiteY2" fmla="*/ 1653814 h 1749349"/>
              <a:gd name="connsiteX3" fmla="*/ 891654 w 3189027"/>
              <a:gd name="connsiteY3" fmla="*/ 1512787 h 1749349"/>
              <a:gd name="connsiteX4" fmla="*/ 1087272 w 3189027"/>
              <a:gd name="connsiteY4" fmla="*/ 1280776 h 1749349"/>
              <a:gd name="connsiteX5" fmla="*/ 1287439 w 3189027"/>
              <a:gd name="connsiteY5" fmla="*/ 880441 h 1749349"/>
              <a:gd name="connsiteX6" fmla="*/ 1442114 w 3189027"/>
              <a:gd name="connsiteY6" fmla="*/ 316334 h 1749349"/>
              <a:gd name="connsiteX7" fmla="*/ 1492155 w 3189027"/>
              <a:gd name="connsiteY7" fmla="*/ 143462 h 1749349"/>
              <a:gd name="connsiteX8" fmla="*/ 1542197 w 3189027"/>
              <a:gd name="connsiteY8" fmla="*/ 43805 h 1749349"/>
              <a:gd name="connsiteX9" fmla="*/ 1595524 w 3189027"/>
              <a:gd name="connsiteY9" fmla="*/ 16 h 1749349"/>
              <a:gd name="connsiteX10" fmla="*/ 1652307 w 3189027"/>
              <a:gd name="connsiteY10" fmla="*/ 40511 h 1749349"/>
              <a:gd name="connsiteX11" fmla="*/ 1701421 w 3189027"/>
              <a:gd name="connsiteY11" fmla="*/ 161659 h 1749349"/>
              <a:gd name="connsiteX12" fmla="*/ 1742364 w 3189027"/>
              <a:gd name="connsiteY12" fmla="*/ 293587 h 1749349"/>
              <a:gd name="connsiteX13" fmla="*/ 1815153 w 3189027"/>
              <a:gd name="connsiteY13" fmla="*/ 552895 h 1749349"/>
              <a:gd name="connsiteX14" fmla="*/ 1897039 w 3189027"/>
              <a:gd name="connsiteY14" fmla="*/ 839498 h 1749349"/>
              <a:gd name="connsiteX15" fmla="*/ 2015320 w 3189027"/>
              <a:gd name="connsiteY15" fmla="*/ 1139749 h 1749349"/>
              <a:gd name="connsiteX16" fmla="*/ 2129051 w 3189027"/>
              <a:gd name="connsiteY16" fmla="*/ 1330817 h 1749349"/>
              <a:gd name="connsiteX17" fmla="*/ 2301923 w 3189027"/>
              <a:gd name="connsiteY17" fmla="*/ 1508238 h 1749349"/>
              <a:gd name="connsiteX18" fmla="*/ 2506639 w 3189027"/>
              <a:gd name="connsiteY18" fmla="*/ 1617420 h 1749349"/>
              <a:gd name="connsiteX19" fmla="*/ 2870579 w 3189027"/>
              <a:gd name="connsiteY19" fmla="*/ 1712955 h 1749349"/>
              <a:gd name="connsiteX20" fmla="*/ 3189027 w 3189027"/>
              <a:gd name="connsiteY20" fmla="*/ 1749349 h 1749349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2155 w 3189027"/>
              <a:gd name="connsiteY7" fmla="*/ 143529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6918 w 3189027"/>
              <a:gd name="connsiteY7" fmla="*/ 148292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6918 w 3189027"/>
              <a:gd name="connsiteY7" fmla="*/ 148292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2156 w 3189027"/>
              <a:gd name="connsiteY7" fmla="*/ 153055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335 h 1749335"/>
              <a:gd name="connsiteX1" fmla="*/ 263857 w 3189027"/>
              <a:gd name="connsiteY1" fmla="*/ 1722039 h 1749335"/>
              <a:gd name="connsiteX2" fmla="*/ 573206 w 3189027"/>
              <a:gd name="connsiteY2" fmla="*/ 1653800 h 1749335"/>
              <a:gd name="connsiteX3" fmla="*/ 891654 w 3189027"/>
              <a:gd name="connsiteY3" fmla="*/ 1512773 h 1749335"/>
              <a:gd name="connsiteX4" fmla="*/ 1087272 w 3189027"/>
              <a:gd name="connsiteY4" fmla="*/ 1280762 h 1749335"/>
              <a:gd name="connsiteX5" fmla="*/ 1287439 w 3189027"/>
              <a:gd name="connsiteY5" fmla="*/ 880427 h 1749335"/>
              <a:gd name="connsiteX6" fmla="*/ 1442114 w 3189027"/>
              <a:gd name="connsiteY6" fmla="*/ 316320 h 1749335"/>
              <a:gd name="connsiteX7" fmla="*/ 1492156 w 3189027"/>
              <a:gd name="connsiteY7" fmla="*/ 152974 h 1749335"/>
              <a:gd name="connsiteX8" fmla="*/ 1539815 w 3189027"/>
              <a:gd name="connsiteY8" fmla="*/ 41411 h 1749335"/>
              <a:gd name="connsiteX9" fmla="*/ 1595524 w 3189027"/>
              <a:gd name="connsiteY9" fmla="*/ 2 h 1749335"/>
              <a:gd name="connsiteX10" fmla="*/ 1652307 w 3189027"/>
              <a:gd name="connsiteY10" fmla="*/ 40497 h 1749335"/>
              <a:gd name="connsiteX11" fmla="*/ 1701421 w 3189027"/>
              <a:gd name="connsiteY11" fmla="*/ 161645 h 1749335"/>
              <a:gd name="connsiteX12" fmla="*/ 1742364 w 3189027"/>
              <a:gd name="connsiteY12" fmla="*/ 293573 h 1749335"/>
              <a:gd name="connsiteX13" fmla="*/ 1815153 w 3189027"/>
              <a:gd name="connsiteY13" fmla="*/ 552881 h 1749335"/>
              <a:gd name="connsiteX14" fmla="*/ 1897039 w 3189027"/>
              <a:gd name="connsiteY14" fmla="*/ 839484 h 1749335"/>
              <a:gd name="connsiteX15" fmla="*/ 2015320 w 3189027"/>
              <a:gd name="connsiteY15" fmla="*/ 1139735 h 1749335"/>
              <a:gd name="connsiteX16" fmla="*/ 2129051 w 3189027"/>
              <a:gd name="connsiteY16" fmla="*/ 1330803 h 1749335"/>
              <a:gd name="connsiteX17" fmla="*/ 2301923 w 3189027"/>
              <a:gd name="connsiteY17" fmla="*/ 1508224 h 1749335"/>
              <a:gd name="connsiteX18" fmla="*/ 2506639 w 3189027"/>
              <a:gd name="connsiteY18" fmla="*/ 1617406 h 1749335"/>
              <a:gd name="connsiteX19" fmla="*/ 2870579 w 3189027"/>
              <a:gd name="connsiteY19" fmla="*/ 1712941 h 1749335"/>
              <a:gd name="connsiteX20" fmla="*/ 3189027 w 3189027"/>
              <a:gd name="connsiteY20" fmla="*/ 1749335 h 1749335"/>
              <a:gd name="connsiteX0" fmla="*/ 0 w 3189027"/>
              <a:gd name="connsiteY0" fmla="*/ 1749415 h 1749415"/>
              <a:gd name="connsiteX1" fmla="*/ 263857 w 3189027"/>
              <a:gd name="connsiteY1" fmla="*/ 1722119 h 1749415"/>
              <a:gd name="connsiteX2" fmla="*/ 573206 w 3189027"/>
              <a:gd name="connsiteY2" fmla="*/ 1653880 h 1749415"/>
              <a:gd name="connsiteX3" fmla="*/ 891654 w 3189027"/>
              <a:gd name="connsiteY3" fmla="*/ 1512853 h 1749415"/>
              <a:gd name="connsiteX4" fmla="*/ 1087272 w 3189027"/>
              <a:gd name="connsiteY4" fmla="*/ 1280842 h 1749415"/>
              <a:gd name="connsiteX5" fmla="*/ 1287439 w 3189027"/>
              <a:gd name="connsiteY5" fmla="*/ 880507 h 1749415"/>
              <a:gd name="connsiteX6" fmla="*/ 1442114 w 3189027"/>
              <a:gd name="connsiteY6" fmla="*/ 316400 h 1749415"/>
              <a:gd name="connsiteX7" fmla="*/ 1492156 w 3189027"/>
              <a:gd name="connsiteY7" fmla="*/ 153054 h 1749415"/>
              <a:gd name="connsiteX8" fmla="*/ 1539815 w 3189027"/>
              <a:gd name="connsiteY8" fmla="*/ 41491 h 1749415"/>
              <a:gd name="connsiteX9" fmla="*/ 1595524 w 3189027"/>
              <a:gd name="connsiteY9" fmla="*/ 82 h 1749415"/>
              <a:gd name="connsiteX10" fmla="*/ 1654688 w 3189027"/>
              <a:gd name="connsiteY10" fmla="*/ 50102 h 1749415"/>
              <a:gd name="connsiteX11" fmla="*/ 1701421 w 3189027"/>
              <a:gd name="connsiteY11" fmla="*/ 161725 h 1749415"/>
              <a:gd name="connsiteX12" fmla="*/ 1742364 w 3189027"/>
              <a:gd name="connsiteY12" fmla="*/ 293653 h 1749415"/>
              <a:gd name="connsiteX13" fmla="*/ 1815153 w 3189027"/>
              <a:gd name="connsiteY13" fmla="*/ 552961 h 1749415"/>
              <a:gd name="connsiteX14" fmla="*/ 1897039 w 3189027"/>
              <a:gd name="connsiteY14" fmla="*/ 839564 h 1749415"/>
              <a:gd name="connsiteX15" fmla="*/ 2015320 w 3189027"/>
              <a:gd name="connsiteY15" fmla="*/ 1139815 h 1749415"/>
              <a:gd name="connsiteX16" fmla="*/ 2129051 w 3189027"/>
              <a:gd name="connsiteY16" fmla="*/ 1330883 h 1749415"/>
              <a:gd name="connsiteX17" fmla="*/ 2301923 w 3189027"/>
              <a:gd name="connsiteY17" fmla="*/ 1508304 h 1749415"/>
              <a:gd name="connsiteX18" fmla="*/ 2506639 w 3189027"/>
              <a:gd name="connsiteY18" fmla="*/ 1617486 h 1749415"/>
              <a:gd name="connsiteX19" fmla="*/ 2870579 w 3189027"/>
              <a:gd name="connsiteY19" fmla="*/ 1713021 h 1749415"/>
              <a:gd name="connsiteX20" fmla="*/ 3189027 w 3189027"/>
              <a:gd name="connsiteY20" fmla="*/ 1749415 h 1749415"/>
              <a:gd name="connsiteX0" fmla="*/ 0 w 3189027"/>
              <a:gd name="connsiteY0" fmla="*/ 1749415 h 1749415"/>
              <a:gd name="connsiteX1" fmla="*/ 263857 w 3189027"/>
              <a:gd name="connsiteY1" fmla="*/ 1722119 h 1749415"/>
              <a:gd name="connsiteX2" fmla="*/ 573206 w 3189027"/>
              <a:gd name="connsiteY2" fmla="*/ 1653880 h 1749415"/>
              <a:gd name="connsiteX3" fmla="*/ 891654 w 3189027"/>
              <a:gd name="connsiteY3" fmla="*/ 1512853 h 1749415"/>
              <a:gd name="connsiteX4" fmla="*/ 1087272 w 3189027"/>
              <a:gd name="connsiteY4" fmla="*/ 1280842 h 1749415"/>
              <a:gd name="connsiteX5" fmla="*/ 1287439 w 3189027"/>
              <a:gd name="connsiteY5" fmla="*/ 880507 h 1749415"/>
              <a:gd name="connsiteX6" fmla="*/ 1442114 w 3189027"/>
              <a:gd name="connsiteY6" fmla="*/ 316400 h 1749415"/>
              <a:gd name="connsiteX7" fmla="*/ 1492156 w 3189027"/>
              <a:gd name="connsiteY7" fmla="*/ 153054 h 1749415"/>
              <a:gd name="connsiteX8" fmla="*/ 1539815 w 3189027"/>
              <a:gd name="connsiteY8" fmla="*/ 41491 h 1749415"/>
              <a:gd name="connsiteX9" fmla="*/ 1595524 w 3189027"/>
              <a:gd name="connsiteY9" fmla="*/ 82 h 1749415"/>
              <a:gd name="connsiteX10" fmla="*/ 1654688 w 3189027"/>
              <a:gd name="connsiteY10" fmla="*/ 50102 h 1749415"/>
              <a:gd name="connsiteX11" fmla="*/ 1701421 w 3189027"/>
              <a:gd name="connsiteY11" fmla="*/ 161725 h 1749415"/>
              <a:gd name="connsiteX12" fmla="*/ 1742364 w 3189027"/>
              <a:gd name="connsiteY12" fmla="*/ 293653 h 1749415"/>
              <a:gd name="connsiteX13" fmla="*/ 1815153 w 3189027"/>
              <a:gd name="connsiteY13" fmla="*/ 552961 h 1749415"/>
              <a:gd name="connsiteX14" fmla="*/ 1897039 w 3189027"/>
              <a:gd name="connsiteY14" fmla="*/ 839564 h 1749415"/>
              <a:gd name="connsiteX15" fmla="*/ 2015320 w 3189027"/>
              <a:gd name="connsiteY15" fmla="*/ 1139815 h 1749415"/>
              <a:gd name="connsiteX16" fmla="*/ 2129051 w 3189027"/>
              <a:gd name="connsiteY16" fmla="*/ 1330883 h 1749415"/>
              <a:gd name="connsiteX17" fmla="*/ 2301923 w 3189027"/>
              <a:gd name="connsiteY17" fmla="*/ 1508304 h 1749415"/>
              <a:gd name="connsiteX18" fmla="*/ 2506639 w 3189027"/>
              <a:gd name="connsiteY18" fmla="*/ 1617486 h 1749415"/>
              <a:gd name="connsiteX19" fmla="*/ 2870579 w 3189027"/>
              <a:gd name="connsiteY19" fmla="*/ 1713021 h 1749415"/>
              <a:gd name="connsiteX20" fmla="*/ 3189027 w 3189027"/>
              <a:gd name="connsiteY20" fmla="*/ 1749415 h 174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89027" h="1749415">
                <a:moveTo>
                  <a:pt x="0" y="1749415"/>
                </a:moveTo>
                <a:cubicBezTo>
                  <a:pt x="84161" y="1743728"/>
                  <a:pt x="168323" y="1738041"/>
                  <a:pt x="263857" y="1722119"/>
                </a:cubicBezTo>
                <a:cubicBezTo>
                  <a:pt x="359391" y="1706197"/>
                  <a:pt x="468573" y="1688758"/>
                  <a:pt x="573206" y="1653880"/>
                </a:cubicBezTo>
                <a:cubicBezTo>
                  <a:pt x="677839" y="1619002"/>
                  <a:pt x="805976" y="1575026"/>
                  <a:pt x="891654" y="1512853"/>
                </a:cubicBezTo>
                <a:cubicBezTo>
                  <a:pt x="977332" y="1450680"/>
                  <a:pt x="1021308" y="1386233"/>
                  <a:pt x="1087272" y="1280842"/>
                </a:cubicBezTo>
                <a:cubicBezTo>
                  <a:pt x="1153236" y="1175451"/>
                  <a:pt x="1228299" y="1041247"/>
                  <a:pt x="1287439" y="880507"/>
                </a:cubicBezTo>
                <a:cubicBezTo>
                  <a:pt x="1346579" y="719767"/>
                  <a:pt x="1407995" y="437642"/>
                  <a:pt x="1442114" y="316400"/>
                </a:cubicBezTo>
                <a:cubicBezTo>
                  <a:pt x="1476233" y="195158"/>
                  <a:pt x="1475873" y="198872"/>
                  <a:pt x="1492156" y="153054"/>
                </a:cubicBezTo>
                <a:cubicBezTo>
                  <a:pt x="1508439" y="107236"/>
                  <a:pt x="1522587" y="66986"/>
                  <a:pt x="1539815" y="41491"/>
                </a:cubicBezTo>
                <a:cubicBezTo>
                  <a:pt x="1557043" y="15996"/>
                  <a:pt x="1562091" y="-1353"/>
                  <a:pt x="1595524" y="82"/>
                </a:cubicBezTo>
                <a:cubicBezTo>
                  <a:pt x="1628957" y="1517"/>
                  <a:pt x="1637039" y="23161"/>
                  <a:pt x="1654688" y="50102"/>
                </a:cubicBezTo>
                <a:cubicBezTo>
                  <a:pt x="1672338" y="77043"/>
                  <a:pt x="1686808" y="121133"/>
                  <a:pt x="1701421" y="161725"/>
                </a:cubicBezTo>
                <a:cubicBezTo>
                  <a:pt x="1716034" y="202317"/>
                  <a:pt x="1723409" y="228447"/>
                  <a:pt x="1742364" y="293653"/>
                </a:cubicBezTo>
                <a:cubicBezTo>
                  <a:pt x="1761319" y="358859"/>
                  <a:pt x="1789374" y="461976"/>
                  <a:pt x="1815153" y="552961"/>
                </a:cubicBezTo>
                <a:cubicBezTo>
                  <a:pt x="1840932" y="643946"/>
                  <a:pt x="1863678" y="741755"/>
                  <a:pt x="1897039" y="839564"/>
                </a:cubicBezTo>
                <a:cubicBezTo>
                  <a:pt x="1930400" y="937373"/>
                  <a:pt x="1976651" y="1057929"/>
                  <a:pt x="2015320" y="1139815"/>
                </a:cubicBezTo>
                <a:cubicBezTo>
                  <a:pt x="2053989" y="1221701"/>
                  <a:pt x="2081284" y="1269468"/>
                  <a:pt x="2129051" y="1330883"/>
                </a:cubicBezTo>
                <a:cubicBezTo>
                  <a:pt x="2176818" y="1392298"/>
                  <a:pt x="2238992" y="1460537"/>
                  <a:pt x="2301923" y="1508304"/>
                </a:cubicBezTo>
                <a:cubicBezTo>
                  <a:pt x="2364854" y="1556071"/>
                  <a:pt x="2411863" y="1583367"/>
                  <a:pt x="2506639" y="1617486"/>
                </a:cubicBezTo>
                <a:cubicBezTo>
                  <a:pt x="2601415" y="1651605"/>
                  <a:pt x="2756848" y="1691033"/>
                  <a:pt x="2870579" y="1713021"/>
                </a:cubicBezTo>
                <a:cubicBezTo>
                  <a:pt x="2984310" y="1735009"/>
                  <a:pt x="3086668" y="1742212"/>
                  <a:pt x="3189027" y="1749415"/>
                </a:cubicBezTo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reeform: Shape 20">
            <a:extLst>
              <a:ext uri="{FF2B5EF4-FFF2-40B4-BE49-F238E27FC236}">
                <a16:creationId xmlns:a16="http://schemas.microsoft.com/office/drawing/2014/main" id="{D2D0E44F-94A5-495C-9E2E-2F164D22B745}"/>
              </a:ext>
            </a:extLst>
          </p:cNvPr>
          <p:cNvSpPr/>
          <p:nvPr/>
        </p:nvSpPr>
        <p:spPr>
          <a:xfrm>
            <a:off x="901292" y="6189233"/>
            <a:ext cx="2431348" cy="98612"/>
          </a:xfrm>
          <a:custGeom>
            <a:avLst/>
            <a:gdLst>
              <a:gd name="connsiteX0" fmla="*/ 0 w 3189027"/>
              <a:gd name="connsiteY0" fmla="*/ 1749902 h 1749902"/>
              <a:gd name="connsiteX1" fmla="*/ 263857 w 3189027"/>
              <a:gd name="connsiteY1" fmla="*/ 1722606 h 1749902"/>
              <a:gd name="connsiteX2" fmla="*/ 573206 w 3189027"/>
              <a:gd name="connsiteY2" fmla="*/ 1654367 h 1749902"/>
              <a:gd name="connsiteX3" fmla="*/ 891654 w 3189027"/>
              <a:gd name="connsiteY3" fmla="*/ 1513340 h 1749902"/>
              <a:gd name="connsiteX4" fmla="*/ 1087272 w 3189027"/>
              <a:gd name="connsiteY4" fmla="*/ 1281329 h 1749902"/>
              <a:gd name="connsiteX5" fmla="*/ 1287439 w 3189027"/>
              <a:gd name="connsiteY5" fmla="*/ 880994 h 1749902"/>
              <a:gd name="connsiteX6" fmla="*/ 1442114 w 3189027"/>
              <a:gd name="connsiteY6" fmla="*/ 316887 h 1749902"/>
              <a:gd name="connsiteX7" fmla="*/ 1492155 w 3189027"/>
              <a:gd name="connsiteY7" fmla="*/ 144015 h 1749902"/>
              <a:gd name="connsiteX8" fmla="*/ 1542197 w 3189027"/>
              <a:gd name="connsiteY8" fmla="*/ 34833 h 1749902"/>
              <a:gd name="connsiteX9" fmla="*/ 1578591 w 3189027"/>
              <a:gd name="connsiteY9" fmla="*/ 2988 h 1749902"/>
              <a:gd name="connsiteX10" fmla="*/ 1633182 w 3189027"/>
              <a:gd name="connsiteY10" fmla="*/ 7537 h 1749902"/>
              <a:gd name="connsiteX11" fmla="*/ 1660478 w 3189027"/>
              <a:gd name="connsiteY11" fmla="*/ 57579 h 1749902"/>
              <a:gd name="connsiteX12" fmla="*/ 1701421 w 3189027"/>
              <a:gd name="connsiteY12" fmla="*/ 162212 h 1749902"/>
              <a:gd name="connsiteX13" fmla="*/ 1742364 w 3189027"/>
              <a:gd name="connsiteY13" fmla="*/ 294140 h 1749902"/>
              <a:gd name="connsiteX14" fmla="*/ 1815153 w 3189027"/>
              <a:gd name="connsiteY14" fmla="*/ 553448 h 1749902"/>
              <a:gd name="connsiteX15" fmla="*/ 1897039 w 3189027"/>
              <a:gd name="connsiteY15" fmla="*/ 840051 h 1749902"/>
              <a:gd name="connsiteX16" fmla="*/ 2015320 w 3189027"/>
              <a:gd name="connsiteY16" fmla="*/ 1140302 h 1749902"/>
              <a:gd name="connsiteX17" fmla="*/ 2129051 w 3189027"/>
              <a:gd name="connsiteY17" fmla="*/ 1331370 h 1749902"/>
              <a:gd name="connsiteX18" fmla="*/ 2301923 w 3189027"/>
              <a:gd name="connsiteY18" fmla="*/ 1508791 h 1749902"/>
              <a:gd name="connsiteX19" fmla="*/ 2506639 w 3189027"/>
              <a:gd name="connsiteY19" fmla="*/ 1617973 h 1749902"/>
              <a:gd name="connsiteX20" fmla="*/ 2870579 w 3189027"/>
              <a:gd name="connsiteY20" fmla="*/ 1713508 h 1749902"/>
              <a:gd name="connsiteX21" fmla="*/ 3189027 w 3189027"/>
              <a:gd name="connsiteY21" fmla="*/ 1749902 h 1749902"/>
              <a:gd name="connsiteX0" fmla="*/ 0 w 3189027"/>
              <a:gd name="connsiteY0" fmla="*/ 1747529 h 1747529"/>
              <a:gd name="connsiteX1" fmla="*/ 263857 w 3189027"/>
              <a:gd name="connsiteY1" fmla="*/ 1720233 h 1747529"/>
              <a:gd name="connsiteX2" fmla="*/ 573206 w 3189027"/>
              <a:gd name="connsiteY2" fmla="*/ 1651994 h 1747529"/>
              <a:gd name="connsiteX3" fmla="*/ 891654 w 3189027"/>
              <a:gd name="connsiteY3" fmla="*/ 1510967 h 1747529"/>
              <a:gd name="connsiteX4" fmla="*/ 1087272 w 3189027"/>
              <a:gd name="connsiteY4" fmla="*/ 1278956 h 1747529"/>
              <a:gd name="connsiteX5" fmla="*/ 1287439 w 3189027"/>
              <a:gd name="connsiteY5" fmla="*/ 878621 h 1747529"/>
              <a:gd name="connsiteX6" fmla="*/ 1442114 w 3189027"/>
              <a:gd name="connsiteY6" fmla="*/ 314514 h 1747529"/>
              <a:gd name="connsiteX7" fmla="*/ 1492155 w 3189027"/>
              <a:gd name="connsiteY7" fmla="*/ 141642 h 1747529"/>
              <a:gd name="connsiteX8" fmla="*/ 1542197 w 3189027"/>
              <a:gd name="connsiteY8" fmla="*/ 32460 h 1747529"/>
              <a:gd name="connsiteX9" fmla="*/ 1578591 w 3189027"/>
              <a:gd name="connsiteY9" fmla="*/ 615 h 1747529"/>
              <a:gd name="connsiteX10" fmla="*/ 1628343 w 3189027"/>
              <a:gd name="connsiteY10" fmla="*/ 14840 h 1747529"/>
              <a:gd name="connsiteX11" fmla="*/ 1660478 w 3189027"/>
              <a:gd name="connsiteY11" fmla="*/ 55206 h 1747529"/>
              <a:gd name="connsiteX12" fmla="*/ 1701421 w 3189027"/>
              <a:gd name="connsiteY12" fmla="*/ 159839 h 1747529"/>
              <a:gd name="connsiteX13" fmla="*/ 1742364 w 3189027"/>
              <a:gd name="connsiteY13" fmla="*/ 291767 h 1747529"/>
              <a:gd name="connsiteX14" fmla="*/ 1815153 w 3189027"/>
              <a:gd name="connsiteY14" fmla="*/ 551075 h 1747529"/>
              <a:gd name="connsiteX15" fmla="*/ 1897039 w 3189027"/>
              <a:gd name="connsiteY15" fmla="*/ 837678 h 1747529"/>
              <a:gd name="connsiteX16" fmla="*/ 2015320 w 3189027"/>
              <a:gd name="connsiteY16" fmla="*/ 1137929 h 1747529"/>
              <a:gd name="connsiteX17" fmla="*/ 2129051 w 3189027"/>
              <a:gd name="connsiteY17" fmla="*/ 1328997 h 1747529"/>
              <a:gd name="connsiteX18" fmla="*/ 2301923 w 3189027"/>
              <a:gd name="connsiteY18" fmla="*/ 1506418 h 1747529"/>
              <a:gd name="connsiteX19" fmla="*/ 2506639 w 3189027"/>
              <a:gd name="connsiteY19" fmla="*/ 1615600 h 1747529"/>
              <a:gd name="connsiteX20" fmla="*/ 2870579 w 3189027"/>
              <a:gd name="connsiteY20" fmla="*/ 1711135 h 1747529"/>
              <a:gd name="connsiteX21" fmla="*/ 3189027 w 3189027"/>
              <a:gd name="connsiteY21" fmla="*/ 1747529 h 1747529"/>
              <a:gd name="connsiteX0" fmla="*/ 0 w 3189027"/>
              <a:gd name="connsiteY0" fmla="*/ 1749851 h 1749851"/>
              <a:gd name="connsiteX1" fmla="*/ 263857 w 3189027"/>
              <a:gd name="connsiteY1" fmla="*/ 1722555 h 1749851"/>
              <a:gd name="connsiteX2" fmla="*/ 573206 w 3189027"/>
              <a:gd name="connsiteY2" fmla="*/ 1654316 h 1749851"/>
              <a:gd name="connsiteX3" fmla="*/ 891654 w 3189027"/>
              <a:gd name="connsiteY3" fmla="*/ 1513289 h 1749851"/>
              <a:gd name="connsiteX4" fmla="*/ 1087272 w 3189027"/>
              <a:gd name="connsiteY4" fmla="*/ 1281278 h 1749851"/>
              <a:gd name="connsiteX5" fmla="*/ 1287439 w 3189027"/>
              <a:gd name="connsiteY5" fmla="*/ 880943 h 1749851"/>
              <a:gd name="connsiteX6" fmla="*/ 1442114 w 3189027"/>
              <a:gd name="connsiteY6" fmla="*/ 316836 h 1749851"/>
              <a:gd name="connsiteX7" fmla="*/ 1492155 w 3189027"/>
              <a:gd name="connsiteY7" fmla="*/ 143964 h 1749851"/>
              <a:gd name="connsiteX8" fmla="*/ 1542197 w 3189027"/>
              <a:gd name="connsiteY8" fmla="*/ 34782 h 1749851"/>
              <a:gd name="connsiteX9" fmla="*/ 1595524 w 3189027"/>
              <a:gd name="connsiteY9" fmla="*/ 518 h 1749851"/>
              <a:gd name="connsiteX10" fmla="*/ 1628343 w 3189027"/>
              <a:gd name="connsiteY10" fmla="*/ 17162 h 1749851"/>
              <a:gd name="connsiteX11" fmla="*/ 1660478 w 3189027"/>
              <a:gd name="connsiteY11" fmla="*/ 57528 h 1749851"/>
              <a:gd name="connsiteX12" fmla="*/ 1701421 w 3189027"/>
              <a:gd name="connsiteY12" fmla="*/ 162161 h 1749851"/>
              <a:gd name="connsiteX13" fmla="*/ 1742364 w 3189027"/>
              <a:gd name="connsiteY13" fmla="*/ 294089 h 1749851"/>
              <a:gd name="connsiteX14" fmla="*/ 1815153 w 3189027"/>
              <a:gd name="connsiteY14" fmla="*/ 553397 h 1749851"/>
              <a:gd name="connsiteX15" fmla="*/ 1897039 w 3189027"/>
              <a:gd name="connsiteY15" fmla="*/ 840000 h 1749851"/>
              <a:gd name="connsiteX16" fmla="*/ 2015320 w 3189027"/>
              <a:gd name="connsiteY16" fmla="*/ 1140251 h 1749851"/>
              <a:gd name="connsiteX17" fmla="*/ 2129051 w 3189027"/>
              <a:gd name="connsiteY17" fmla="*/ 1331319 h 1749851"/>
              <a:gd name="connsiteX18" fmla="*/ 2301923 w 3189027"/>
              <a:gd name="connsiteY18" fmla="*/ 1508740 h 1749851"/>
              <a:gd name="connsiteX19" fmla="*/ 2506639 w 3189027"/>
              <a:gd name="connsiteY19" fmla="*/ 1617922 h 1749851"/>
              <a:gd name="connsiteX20" fmla="*/ 2870579 w 3189027"/>
              <a:gd name="connsiteY20" fmla="*/ 1713457 h 1749851"/>
              <a:gd name="connsiteX21" fmla="*/ 3189027 w 3189027"/>
              <a:gd name="connsiteY21" fmla="*/ 1749851 h 1749851"/>
              <a:gd name="connsiteX0" fmla="*/ 0 w 3189027"/>
              <a:gd name="connsiteY0" fmla="*/ 1749358 h 1749358"/>
              <a:gd name="connsiteX1" fmla="*/ 263857 w 3189027"/>
              <a:gd name="connsiteY1" fmla="*/ 1722062 h 1749358"/>
              <a:gd name="connsiteX2" fmla="*/ 573206 w 3189027"/>
              <a:gd name="connsiteY2" fmla="*/ 1653823 h 1749358"/>
              <a:gd name="connsiteX3" fmla="*/ 891654 w 3189027"/>
              <a:gd name="connsiteY3" fmla="*/ 1512796 h 1749358"/>
              <a:gd name="connsiteX4" fmla="*/ 1087272 w 3189027"/>
              <a:gd name="connsiteY4" fmla="*/ 1280785 h 1749358"/>
              <a:gd name="connsiteX5" fmla="*/ 1287439 w 3189027"/>
              <a:gd name="connsiteY5" fmla="*/ 880450 h 1749358"/>
              <a:gd name="connsiteX6" fmla="*/ 1442114 w 3189027"/>
              <a:gd name="connsiteY6" fmla="*/ 316343 h 1749358"/>
              <a:gd name="connsiteX7" fmla="*/ 1492155 w 3189027"/>
              <a:gd name="connsiteY7" fmla="*/ 143471 h 1749358"/>
              <a:gd name="connsiteX8" fmla="*/ 1542197 w 3189027"/>
              <a:gd name="connsiteY8" fmla="*/ 34289 h 1749358"/>
              <a:gd name="connsiteX9" fmla="*/ 1595524 w 3189027"/>
              <a:gd name="connsiteY9" fmla="*/ 25 h 1749358"/>
              <a:gd name="connsiteX10" fmla="*/ 1628343 w 3189027"/>
              <a:gd name="connsiteY10" fmla="*/ 16669 h 1749358"/>
              <a:gd name="connsiteX11" fmla="*/ 1660478 w 3189027"/>
              <a:gd name="connsiteY11" fmla="*/ 57035 h 1749358"/>
              <a:gd name="connsiteX12" fmla="*/ 1701421 w 3189027"/>
              <a:gd name="connsiteY12" fmla="*/ 161668 h 1749358"/>
              <a:gd name="connsiteX13" fmla="*/ 1742364 w 3189027"/>
              <a:gd name="connsiteY13" fmla="*/ 293596 h 1749358"/>
              <a:gd name="connsiteX14" fmla="*/ 1815153 w 3189027"/>
              <a:gd name="connsiteY14" fmla="*/ 552904 h 1749358"/>
              <a:gd name="connsiteX15" fmla="*/ 1897039 w 3189027"/>
              <a:gd name="connsiteY15" fmla="*/ 839507 h 1749358"/>
              <a:gd name="connsiteX16" fmla="*/ 2015320 w 3189027"/>
              <a:gd name="connsiteY16" fmla="*/ 1139758 h 1749358"/>
              <a:gd name="connsiteX17" fmla="*/ 2129051 w 3189027"/>
              <a:gd name="connsiteY17" fmla="*/ 1330826 h 1749358"/>
              <a:gd name="connsiteX18" fmla="*/ 2301923 w 3189027"/>
              <a:gd name="connsiteY18" fmla="*/ 1508247 h 1749358"/>
              <a:gd name="connsiteX19" fmla="*/ 2506639 w 3189027"/>
              <a:gd name="connsiteY19" fmla="*/ 1617429 h 1749358"/>
              <a:gd name="connsiteX20" fmla="*/ 2870579 w 3189027"/>
              <a:gd name="connsiteY20" fmla="*/ 1712964 h 1749358"/>
              <a:gd name="connsiteX21" fmla="*/ 3189027 w 3189027"/>
              <a:gd name="connsiteY21" fmla="*/ 1749358 h 1749358"/>
              <a:gd name="connsiteX0" fmla="*/ 0 w 3189027"/>
              <a:gd name="connsiteY0" fmla="*/ 1749674 h 1749674"/>
              <a:gd name="connsiteX1" fmla="*/ 263857 w 3189027"/>
              <a:gd name="connsiteY1" fmla="*/ 1722378 h 1749674"/>
              <a:gd name="connsiteX2" fmla="*/ 573206 w 3189027"/>
              <a:gd name="connsiteY2" fmla="*/ 1654139 h 1749674"/>
              <a:gd name="connsiteX3" fmla="*/ 891654 w 3189027"/>
              <a:gd name="connsiteY3" fmla="*/ 1513112 h 1749674"/>
              <a:gd name="connsiteX4" fmla="*/ 1087272 w 3189027"/>
              <a:gd name="connsiteY4" fmla="*/ 1281101 h 1749674"/>
              <a:gd name="connsiteX5" fmla="*/ 1287439 w 3189027"/>
              <a:gd name="connsiteY5" fmla="*/ 880766 h 1749674"/>
              <a:gd name="connsiteX6" fmla="*/ 1442114 w 3189027"/>
              <a:gd name="connsiteY6" fmla="*/ 316659 h 1749674"/>
              <a:gd name="connsiteX7" fmla="*/ 1492155 w 3189027"/>
              <a:gd name="connsiteY7" fmla="*/ 143787 h 1749674"/>
              <a:gd name="connsiteX8" fmla="*/ 1542197 w 3189027"/>
              <a:gd name="connsiteY8" fmla="*/ 34605 h 1749674"/>
              <a:gd name="connsiteX9" fmla="*/ 1595524 w 3189027"/>
              <a:gd name="connsiteY9" fmla="*/ 341 h 1749674"/>
              <a:gd name="connsiteX10" fmla="*/ 1638019 w 3189027"/>
              <a:gd name="connsiteY10" fmla="*/ 19404 h 1749674"/>
              <a:gd name="connsiteX11" fmla="*/ 1660478 w 3189027"/>
              <a:gd name="connsiteY11" fmla="*/ 57351 h 1749674"/>
              <a:gd name="connsiteX12" fmla="*/ 1701421 w 3189027"/>
              <a:gd name="connsiteY12" fmla="*/ 161984 h 1749674"/>
              <a:gd name="connsiteX13" fmla="*/ 1742364 w 3189027"/>
              <a:gd name="connsiteY13" fmla="*/ 293912 h 1749674"/>
              <a:gd name="connsiteX14" fmla="*/ 1815153 w 3189027"/>
              <a:gd name="connsiteY14" fmla="*/ 553220 h 1749674"/>
              <a:gd name="connsiteX15" fmla="*/ 1897039 w 3189027"/>
              <a:gd name="connsiteY15" fmla="*/ 839823 h 1749674"/>
              <a:gd name="connsiteX16" fmla="*/ 2015320 w 3189027"/>
              <a:gd name="connsiteY16" fmla="*/ 1140074 h 1749674"/>
              <a:gd name="connsiteX17" fmla="*/ 2129051 w 3189027"/>
              <a:gd name="connsiteY17" fmla="*/ 1331142 h 1749674"/>
              <a:gd name="connsiteX18" fmla="*/ 2301923 w 3189027"/>
              <a:gd name="connsiteY18" fmla="*/ 1508563 h 1749674"/>
              <a:gd name="connsiteX19" fmla="*/ 2506639 w 3189027"/>
              <a:gd name="connsiteY19" fmla="*/ 1617745 h 1749674"/>
              <a:gd name="connsiteX20" fmla="*/ 2870579 w 3189027"/>
              <a:gd name="connsiteY20" fmla="*/ 1713280 h 1749674"/>
              <a:gd name="connsiteX21" fmla="*/ 3189027 w 3189027"/>
              <a:gd name="connsiteY21" fmla="*/ 1749674 h 1749674"/>
              <a:gd name="connsiteX0" fmla="*/ 0 w 3189027"/>
              <a:gd name="connsiteY0" fmla="*/ 1751524 h 1751524"/>
              <a:gd name="connsiteX1" fmla="*/ 263857 w 3189027"/>
              <a:gd name="connsiteY1" fmla="*/ 1724228 h 1751524"/>
              <a:gd name="connsiteX2" fmla="*/ 573206 w 3189027"/>
              <a:gd name="connsiteY2" fmla="*/ 1655989 h 1751524"/>
              <a:gd name="connsiteX3" fmla="*/ 891654 w 3189027"/>
              <a:gd name="connsiteY3" fmla="*/ 1514962 h 1751524"/>
              <a:gd name="connsiteX4" fmla="*/ 1087272 w 3189027"/>
              <a:gd name="connsiteY4" fmla="*/ 1282951 h 1751524"/>
              <a:gd name="connsiteX5" fmla="*/ 1287439 w 3189027"/>
              <a:gd name="connsiteY5" fmla="*/ 882616 h 1751524"/>
              <a:gd name="connsiteX6" fmla="*/ 1442114 w 3189027"/>
              <a:gd name="connsiteY6" fmla="*/ 318509 h 1751524"/>
              <a:gd name="connsiteX7" fmla="*/ 1492155 w 3189027"/>
              <a:gd name="connsiteY7" fmla="*/ 145637 h 1751524"/>
              <a:gd name="connsiteX8" fmla="*/ 1542197 w 3189027"/>
              <a:gd name="connsiteY8" fmla="*/ 36455 h 1751524"/>
              <a:gd name="connsiteX9" fmla="*/ 1595524 w 3189027"/>
              <a:gd name="connsiteY9" fmla="*/ 2191 h 1751524"/>
              <a:gd name="connsiteX10" fmla="*/ 1638019 w 3189027"/>
              <a:gd name="connsiteY10" fmla="*/ 21254 h 1751524"/>
              <a:gd name="connsiteX11" fmla="*/ 1701421 w 3189027"/>
              <a:gd name="connsiteY11" fmla="*/ 163834 h 1751524"/>
              <a:gd name="connsiteX12" fmla="*/ 1742364 w 3189027"/>
              <a:gd name="connsiteY12" fmla="*/ 295762 h 1751524"/>
              <a:gd name="connsiteX13" fmla="*/ 1815153 w 3189027"/>
              <a:gd name="connsiteY13" fmla="*/ 555070 h 1751524"/>
              <a:gd name="connsiteX14" fmla="*/ 1897039 w 3189027"/>
              <a:gd name="connsiteY14" fmla="*/ 841673 h 1751524"/>
              <a:gd name="connsiteX15" fmla="*/ 2015320 w 3189027"/>
              <a:gd name="connsiteY15" fmla="*/ 1141924 h 1751524"/>
              <a:gd name="connsiteX16" fmla="*/ 2129051 w 3189027"/>
              <a:gd name="connsiteY16" fmla="*/ 1332992 h 1751524"/>
              <a:gd name="connsiteX17" fmla="*/ 2301923 w 3189027"/>
              <a:gd name="connsiteY17" fmla="*/ 1510413 h 1751524"/>
              <a:gd name="connsiteX18" fmla="*/ 2506639 w 3189027"/>
              <a:gd name="connsiteY18" fmla="*/ 1619595 h 1751524"/>
              <a:gd name="connsiteX19" fmla="*/ 2870579 w 3189027"/>
              <a:gd name="connsiteY19" fmla="*/ 1715130 h 1751524"/>
              <a:gd name="connsiteX20" fmla="*/ 3189027 w 3189027"/>
              <a:gd name="connsiteY20" fmla="*/ 1751524 h 1751524"/>
              <a:gd name="connsiteX0" fmla="*/ 0 w 3189027"/>
              <a:gd name="connsiteY0" fmla="*/ 1749398 h 1749398"/>
              <a:gd name="connsiteX1" fmla="*/ 263857 w 3189027"/>
              <a:gd name="connsiteY1" fmla="*/ 1722102 h 1749398"/>
              <a:gd name="connsiteX2" fmla="*/ 573206 w 3189027"/>
              <a:gd name="connsiteY2" fmla="*/ 1653863 h 1749398"/>
              <a:gd name="connsiteX3" fmla="*/ 891654 w 3189027"/>
              <a:gd name="connsiteY3" fmla="*/ 1512836 h 1749398"/>
              <a:gd name="connsiteX4" fmla="*/ 1087272 w 3189027"/>
              <a:gd name="connsiteY4" fmla="*/ 1280825 h 1749398"/>
              <a:gd name="connsiteX5" fmla="*/ 1287439 w 3189027"/>
              <a:gd name="connsiteY5" fmla="*/ 880490 h 1749398"/>
              <a:gd name="connsiteX6" fmla="*/ 1442114 w 3189027"/>
              <a:gd name="connsiteY6" fmla="*/ 316383 h 1749398"/>
              <a:gd name="connsiteX7" fmla="*/ 1492155 w 3189027"/>
              <a:gd name="connsiteY7" fmla="*/ 143511 h 1749398"/>
              <a:gd name="connsiteX8" fmla="*/ 1542197 w 3189027"/>
              <a:gd name="connsiteY8" fmla="*/ 34329 h 1749398"/>
              <a:gd name="connsiteX9" fmla="*/ 1595524 w 3189027"/>
              <a:gd name="connsiteY9" fmla="*/ 65 h 1749398"/>
              <a:gd name="connsiteX10" fmla="*/ 1652307 w 3189027"/>
              <a:gd name="connsiteY10" fmla="*/ 40560 h 1749398"/>
              <a:gd name="connsiteX11" fmla="*/ 1701421 w 3189027"/>
              <a:gd name="connsiteY11" fmla="*/ 161708 h 1749398"/>
              <a:gd name="connsiteX12" fmla="*/ 1742364 w 3189027"/>
              <a:gd name="connsiteY12" fmla="*/ 293636 h 1749398"/>
              <a:gd name="connsiteX13" fmla="*/ 1815153 w 3189027"/>
              <a:gd name="connsiteY13" fmla="*/ 552944 h 1749398"/>
              <a:gd name="connsiteX14" fmla="*/ 1897039 w 3189027"/>
              <a:gd name="connsiteY14" fmla="*/ 839547 h 1749398"/>
              <a:gd name="connsiteX15" fmla="*/ 2015320 w 3189027"/>
              <a:gd name="connsiteY15" fmla="*/ 1139798 h 1749398"/>
              <a:gd name="connsiteX16" fmla="*/ 2129051 w 3189027"/>
              <a:gd name="connsiteY16" fmla="*/ 1330866 h 1749398"/>
              <a:gd name="connsiteX17" fmla="*/ 2301923 w 3189027"/>
              <a:gd name="connsiteY17" fmla="*/ 1508287 h 1749398"/>
              <a:gd name="connsiteX18" fmla="*/ 2506639 w 3189027"/>
              <a:gd name="connsiteY18" fmla="*/ 1617469 h 1749398"/>
              <a:gd name="connsiteX19" fmla="*/ 2870579 w 3189027"/>
              <a:gd name="connsiteY19" fmla="*/ 1713004 h 1749398"/>
              <a:gd name="connsiteX20" fmla="*/ 3189027 w 3189027"/>
              <a:gd name="connsiteY20" fmla="*/ 1749398 h 1749398"/>
              <a:gd name="connsiteX0" fmla="*/ 0 w 3189027"/>
              <a:gd name="connsiteY0" fmla="*/ 1749398 h 1749398"/>
              <a:gd name="connsiteX1" fmla="*/ 263857 w 3189027"/>
              <a:gd name="connsiteY1" fmla="*/ 1722102 h 1749398"/>
              <a:gd name="connsiteX2" fmla="*/ 573206 w 3189027"/>
              <a:gd name="connsiteY2" fmla="*/ 1653863 h 1749398"/>
              <a:gd name="connsiteX3" fmla="*/ 891654 w 3189027"/>
              <a:gd name="connsiteY3" fmla="*/ 1512836 h 1749398"/>
              <a:gd name="connsiteX4" fmla="*/ 1087272 w 3189027"/>
              <a:gd name="connsiteY4" fmla="*/ 1280825 h 1749398"/>
              <a:gd name="connsiteX5" fmla="*/ 1287439 w 3189027"/>
              <a:gd name="connsiteY5" fmla="*/ 880490 h 1749398"/>
              <a:gd name="connsiteX6" fmla="*/ 1442114 w 3189027"/>
              <a:gd name="connsiteY6" fmla="*/ 316383 h 1749398"/>
              <a:gd name="connsiteX7" fmla="*/ 1492155 w 3189027"/>
              <a:gd name="connsiteY7" fmla="*/ 143511 h 1749398"/>
              <a:gd name="connsiteX8" fmla="*/ 1542197 w 3189027"/>
              <a:gd name="connsiteY8" fmla="*/ 34329 h 1749398"/>
              <a:gd name="connsiteX9" fmla="*/ 1595524 w 3189027"/>
              <a:gd name="connsiteY9" fmla="*/ 65 h 1749398"/>
              <a:gd name="connsiteX10" fmla="*/ 1652307 w 3189027"/>
              <a:gd name="connsiteY10" fmla="*/ 40560 h 1749398"/>
              <a:gd name="connsiteX11" fmla="*/ 1701421 w 3189027"/>
              <a:gd name="connsiteY11" fmla="*/ 161708 h 1749398"/>
              <a:gd name="connsiteX12" fmla="*/ 1742364 w 3189027"/>
              <a:gd name="connsiteY12" fmla="*/ 293636 h 1749398"/>
              <a:gd name="connsiteX13" fmla="*/ 1815153 w 3189027"/>
              <a:gd name="connsiteY13" fmla="*/ 552944 h 1749398"/>
              <a:gd name="connsiteX14" fmla="*/ 1897039 w 3189027"/>
              <a:gd name="connsiteY14" fmla="*/ 839547 h 1749398"/>
              <a:gd name="connsiteX15" fmla="*/ 2015320 w 3189027"/>
              <a:gd name="connsiteY15" fmla="*/ 1139798 h 1749398"/>
              <a:gd name="connsiteX16" fmla="*/ 2129051 w 3189027"/>
              <a:gd name="connsiteY16" fmla="*/ 1330866 h 1749398"/>
              <a:gd name="connsiteX17" fmla="*/ 2301923 w 3189027"/>
              <a:gd name="connsiteY17" fmla="*/ 1508287 h 1749398"/>
              <a:gd name="connsiteX18" fmla="*/ 2506639 w 3189027"/>
              <a:gd name="connsiteY18" fmla="*/ 1617469 h 1749398"/>
              <a:gd name="connsiteX19" fmla="*/ 2870579 w 3189027"/>
              <a:gd name="connsiteY19" fmla="*/ 1713004 h 1749398"/>
              <a:gd name="connsiteX20" fmla="*/ 3189027 w 3189027"/>
              <a:gd name="connsiteY20" fmla="*/ 1749398 h 1749398"/>
              <a:gd name="connsiteX0" fmla="*/ 0 w 3189027"/>
              <a:gd name="connsiteY0" fmla="*/ 1749349 h 1749349"/>
              <a:gd name="connsiteX1" fmla="*/ 263857 w 3189027"/>
              <a:gd name="connsiteY1" fmla="*/ 1722053 h 1749349"/>
              <a:gd name="connsiteX2" fmla="*/ 573206 w 3189027"/>
              <a:gd name="connsiteY2" fmla="*/ 1653814 h 1749349"/>
              <a:gd name="connsiteX3" fmla="*/ 891654 w 3189027"/>
              <a:gd name="connsiteY3" fmla="*/ 1512787 h 1749349"/>
              <a:gd name="connsiteX4" fmla="*/ 1087272 w 3189027"/>
              <a:gd name="connsiteY4" fmla="*/ 1280776 h 1749349"/>
              <a:gd name="connsiteX5" fmla="*/ 1287439 w 3189027"/>
              <a:gd name="connsiteY5" fmla="*/ 880441 h 1749349"/>
              <a:gd name="connsiteX6" fmla="*/ 1442114 w 3189027"/>
              <a:gd name="connsiteY6" fmla="*/ 316334 h 1749349"/>
              <a:gd name="connsiteX7" fmla="*/ 1492155 w 3189027"/>
              <a:gd name="connsiteY7" fmla="*/ 143462 h 1749349"/>
              <a:gd name="connsiteX8" fmla="*/ 1542197 w 3189027"/>
              <a:gd name="connsiteY8" fmla="*/ 43805 h 1749349"/>
              <a:gd name="connsiteX9" fmla="*/ 1595524 w 3189027"/>
              <a:gd name="connsiteY9" fmla="*/ 16 h 1749349"/>
              <a:gd name="connsiteX10" fmla="*/ 1652307 w 3189027"/>
              <a:gd name="connsiteY10" fmla="*/ 40511 h 1749349"/>
              <a:gd name="connsiteX11" fmla="*/ 1701421 w 3189027"/>
              <a:gd name="connsiteY11" fmla="*/ 161659 h 1749349"/>
              <a:gd name="connsiteX12" fmla="*/ 1742364 w 3189027"/>
              <a:gd name="connsiteY12" fmla="*/ 293587 h 1749349"/>
              <a:gd name="connsiteX13" fmla="*/ 1815153 w 3189027"/>
              <a:gd name="connsiteY13" fmla="*/ 552895 h 1749349"/>
              <a:gd name="connsiteX14" fmla="*/ 1897039 w 3189027"/>
              <a:gd name="connsiteY14" fmla="*/ 839498 h 1749349"/>
              <a:gd name="connsiteX15" fmla="*/ 2015320 w 3189027"/>
              <a:gd name="connsiteY15" fmla="*/ 1139749 h 1749349"/>
              <a:gd name="connsiteX16" fmla="*/ 2129051 w 3189027"/>
              <a:gd name="connsiteY16" fmla="*/ 1330817 h 1749349"/>
              <a:gd name="connsiteX17" fmla="*/ 2301923 w 3189027"/>
              <a:gd name="connsiteY17" fmla="*/ 1508238 h 1749349"/>
              <a:gd name="connsiteX18" fmla="*/ 2506639 w 3189027"/>
              <a:gd name="connsiteY18" fmla="*/ 1617420 h 1749349"/>
              <a:gd name="connsiteX19" fmla="*/ 2870579 w 3189027"/>
              <a:gd name="connsiteY19" fmla="*/ 1712955 h 1749349"/>
              <a:gd name="connsiteX20" fmla="*/ 3189027 w 3189027"/>
              <a:gd name="connsiteY20" fmla="*/ 1749349 h 1749349"/>
              <a:gd name="connsiteX0" fmla="*/ 0 w 3189027"/>
              <a:gd name="connsiteY0" fmla="*/ 1749349 h 1749349"/>
              <a:gd name="connsiteX1" fmla="*/ 263857 w 3189027"/>
              <a:gd name="connsiteY1" fmla="*/ 1722053 h 1749349"/>
              <a:gd name="connsiteX2" fmla="*/ 573206 w 3189027"/>
              <a:gd name="connsiteY2" fmla="*/ 1653814 h 1749349"/>
              <a:gd name="connsiteX3" fmla="*/ 891654 w 3189027"/>
              <a:gd name="connsiteY3" fmla="*/ 1512787 h 1749349"/>
              <a:gd name="connsiteX4" fmla="*/ 1087272 w 3189027"/>
              <a:gd name="connsiteY4" fmla="*/ 1280776 h 1749349"/>
              <a:gd name="connsiteX5" fmla="*/ 1287439 w 3189027"/>
              <a:gd name="connsiteY5" fmla="*/ 880441 h 1749349"/>
              <a:gd name="connsiteX6" fmla="*/ 1442114 w 3189027"/>
              <a:gd name="connsiteY6" fmla="*/ 316334 h 1749349"/>
              <a:gd name="connsiteX7" fmla="*/ 1492155 w 3189027"/>
              <a:gd name="connsiteY7" fmla="*/ 143462 h 1749349"/>
              <a:gd name="connsiteX8" fmla="*/ 1542197 w 3189027"/>
              <a:gd name="connsiteY8" fmla="*/ 43805 h 1749349"/>
              <a:gd name="connsiteX9" fmla="*/ 1595524 w 3189027"/>
              <a:gd name="connsiteY9" fmla="*/ 16 h 1749349"/>
              <a:gd name="connsiteX10" fmla="*/ 1652307 w 3189027"/>
              <a:gd name="connsiteY10" fmla="*/ 40511 h 1749349"/>
              <a:gd name="connsiteX11" fmla="*/ 1701421 w 3189027"/>
              <a:gd name="connsiteY11" fmla="*/ 161659 h 1749349"/>
              <a:gd name="connsiteX12" fmla="*/ 1742364 w 3189027"/>
              <a:gd name="connsiteY12" fmla="*/ 293587 h 1749349"/>
              <a:gd name="connsiteX13" fmla="*/ 1815153 w 3189027"/>
              <a:gd name="connsiteY13" fmla="*/ 552895 h 1749349"/>
              <a:gd name="connsiteX14" fmla="*/ 1897039 w 3189027"/>
              <a:gd name="connsiteY14" fmla="*/ 839498 h 1749349"/>
              <a:gd name="connsiteX15" fmla="*/ 2015320 w 3189027"/>
              <a:gd name="connsiteY15" fmla="*/ 1139749 h 1749349"/>
              <a:gd name="connsiteX16" fmla="*/ 2129051 w 3189027"/>
              <a:gd name="connsiteY16" fmla="*/ 1330817 h 1749349"/>
              <a:gd name="connsiteX17" fmla="*/ 2301923 w 3189027"/>
              <a:gd name="connsiteY17" fmla="*/ 1508238 h 1749349"/>
              <a:gd name="connsiteX18" fmla="*/ 2506639 w 3189027"/>
              <a:gd name="connsiteY18" fmla="*/ 1617420 h 1749349"/>
              <a:gd name="connsiteX19" fmla="*/ 2870579 w 3189027"/>
              <a:gd name="connsiteY19" fmla="*/ 1712955 h 1749349"/>
              <a:gd name="connsiteX20" fmla="*/ 3189027 w 3189027"/>
              <a:gd name="connsiteY20" fmla="*/ 1749349 h 1749349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2155 w 3189027"/>
              <a:gd name="connsiteY7" fmla="*/ 143529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6918 w 3189027"/>
              <a:gd name="connsiteY7" fmla="*/ 148292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6918 w 3189027"/>
              <a:gd name="connsiteY7" fmla="*/ 148292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2156 w 3189027"/>
              <a:gd name="connsiteY7" fmla="*/ 153055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335 h 1749335"/>
              <a:gd name="connsiteX1" fmla="*/ 263857 w 3189027"/>
              <a:gd name="connsiteY1" fmla="*/ 1722039 h 1749335"/>
              <a:gd name="connsiteX2" fmla="*/ 573206 w 3189027"/>
              <a:gd name="connsiteY2" fmla="*/ 1653800 h 1749335"/>
              <a:gd name="connsiteX3" fmla="*/ 891654 w 3189027"/>
              <a:gd name="connsiteY3" fmla="*/ 1512773 h 1749335"/>
              <a:gd name="connsiteX4" fmla="*/ 1087272 w 3189027"/>
              <a:gd name="connsiteY4" fmla="*/ 1280762 h 1749335"/>
              <a:gd name="connsiteX5" fmla="*/ 1287439 w 3189027"/>
              <a:gd name="connsiteY5" fmla="*/ 880427 h 1749335"/>
              <a:gd name="connsiteX6" fmla="*/ 1442114 w 3189027"/>
              <a:gd name="connsiteY6" fmla="*/ 316320 h 1749335"/>
              <a:gd name="connsiteX7" fmla="*/ 1492156 w 3189027"/>
              <a:gd name="connsiteY7" fmla="*/ 152974 h 1749335"/>
              <a:gd name="connsiteX8" fmla="*/ 1539815 w 3189027"/>
              <a:gd name="connsiteY8" fmla="*/ 41411 h 1749335"/>
              <a:gd name="connsiteX9" fmla="*/ 1595524 w 3189027"/>
              <a:gd name="connsiteY9" fmla="*/ 2 h 1749335"/>
              <a:gd name="connsiteX10" fmla="*/ 1652307 w 3189027"/>
              <a:gd name="connsiteY10" fmla="*/ 40497 h 1749335"/>
              <a:gd name="connsiteX11" fmla="*/ 1701421 w 3189027"/>
              <a:gd name="connsiteY11" fmla="*/ 161645 h 1749335"/>
              <a:gd name="connsiteX12" fmla="*/ 1742364 w 3189027"/>
              <a:gd name="connsiteY12" fmla="*/ 293573 h 1749335"/>
              <a:gd name="connsiteX13" fmla="*/ 1815153 w 3189027"/>
              <a:gd name="connsiteY13" fmla="*/ 552881 h 1749335"/>
              <a:gd name="connsiteX14" fmla="*/ 1897039 w 3189027"/>
              <a:gd name="connsiteY14" fmla="*/ 839484 h 1749335"/>
              <a:gd name="connsiteX15" fmla="*/ 2015320 w 3189027"/>
              <a:gd name="connsiteY15" fmla="*/ 1139735 h 1749335"/>
              <a:gd name="connsiteX16" fmla="*/ 2129051 w 3189027"/>
              <a:gd name="connsiteY16" fmla="*/ 1330803 h 1749335"/>
              <a:gd name="connsiteX17" fmla="*/ 2301923 w 3189027"/>
              <a:gd name="connsiteY17" fmla="*/ 1508224 h 1749335"/>
              <a:gd name="connsiteX18" fmla="*/ 2506639 w 3189027"/>
              <a:gd name="connsiteY18" fmla="*/ 1617406 h 1749335"/>
              <a:gd name="connsiteX19" fmla="*/ 2870579 w 3189027"/>
              <a:gd name="connsiteY19" fmla="*/ 1712941 h 1749335"/>
              <a:gd name="connsiteX20" fmla="*/ 3189027 w 3189027"/>
              <a:gd name="connsiteY20" fmla="*/ 1749335 h 1749335"/>
              <a:gd name="connsiteX0" fmla="*/ 0 w 3189027"/>
              <a:gd name="connsiteY0" fmla="*/ 1749415 h 1749415"/>
              <a:gd name="connsiteX1" fmla="*/ 263857 w 3189027"/>
              <a:gd name="connsiteY1" fmla="*/ 1722119 h 1749415"/>
              <a:gd name="connsiteX2" fmla="*/ 573206 w 3189027"/>
              <a:gd name="connsiteY2" fmla="*/ 1653880 h 1749415"/>
              <a:gd name="connsiteX3" fmla="*/ 891654 w 3189027"/>
              <a:gd name="connsiteY3" fmla="*/ 1512853 h 1749415"/>
              <a:gd name="connsiteX4" fmla="*/ 1087272 w 3189027"/>
              <a:gd name="connsiteY4" fmla="*/ 1280842 h 1749415"/>
              <a:gd name="connsiteX5" fmla="*/ 1287439 w 3189027"/>
              <a:gd name="connsiteY5" fmla="*/ 880507 h 1749415"/>
              <a:gd name="connsiteX6" fmla="*/ 1442114 w 3189027"/>
              <a:gd name="connsiteY6" fmla="*/ 316400 h 1749415"/>
              <a:gd name="connsiteX7" fmla="*/ 1492156 w 3189027"/>
              <a:gd name="connsiteY7" fmla="*/ 153054 h 1749415"/>
              <a:gd name="connsiteX8" fmla="*/ 1539815 w 3189027"/>
              <a:gd name="connsiteY8" fmla="*/ 41491 h 1749415"/>
              <a:gd name="connsiteX9" fmla="*/ 1595524 w 3189027"/>
              <a:gd name="connsiteY9" fmla="*/ 82 h 1749415"/>
              <a:gd name="connsiteX10" fmla="*/ 1654688 w 3189027"/>
              <a:gd name="connsiteY10" fmla="*/ 50102 h 1749415"/>
              <a:gd name="connsiteX11" fmla="*/ 1701421 w 3189027"/>
              <a:gd name="connsiteY11" fmla="*/ 161725 h 1749415"/>
              <a:gd name="connsiteX12" fmla="*/ 1742364 w 3189027"/>
              <a:gd name="connsiteY12" fmla="*/ 293653 h 1749415"/>
              <a:gd name="connsiteX13" fmla="*/ 1815153 w 3189027"/>
              <a:gd name="connsiteY13" fmla="*/ 552961 h 1749415"/>
              <a:gd name="connsiteX14" fmla="*/ 1897039 w 3189027"/>
              <a:gd name="connsiteY14" fmla="*/ 839564 h 1749415"/>
              <a:gd name="connsiteX15" fmla="*/ 2015320 w 3189027"/>
              <a:gd name="connsiteY15" fmla="*/ 1139815 h 1749415"/>
              <a:gd name="connsiteX16" fmla="*/ 2129051 w 3189027"/>
              <a:gd name="connsiteY16" fmla="*/ 1330883 h 1749415"/>
              <a:gd name="connsiteX17" fmla="*/ 2301923 w 3189027"/>
              <a:gd name="connsiteY17" fmla="*/ 1508304 h 1749415"/>
              <a:gd name="connsiteX18" fmla="*/ 2506639 w 3189027"/>
              <a:gd name="connsiteY18" fmla="*/ 1617486 h 1749415"/>
              <a:gd name="connsiteX19" fmla="*/ 2870579 w 3189027"/>
              <a:gd name="connsiteY19" fmla="*/ 1713021 h 1749415"/>
              <a:gd name="connsiteX20" fmla="*/ 3189027 w 3189027"/>
              <a:gd name="connsiteY20" fmla="*/ 1749415 h 1749415"/>
              <a:gd name="connsiteX0" fmla="*/ 0 w 3189027"/>
              <a:gd name="connsiteY0" fmla="*/ 1749415 h 1749415"/>
              <a:gd name="connsiteX1" fmla="*/ 263857 w 3189027"/>
              <a:gd name="connsiteY1" fmla="*/ 1722119 h 1749415"/>
              <a:gd name="connsiteX2" fmla="*/ 573206 w 3189027"/>
              <a:gd name="connsiteY2" fmla="*/ 1653880 h 1749415"/>
              <a:gd name="connsiteX3" fmla="*/ 891654 w 3189027"/>
              <a:gd name="connsiteY3" fmla="*/ 1512853 h 1749415"/>
              <a:gd name="connsiteX4" fmla="*/ 1087272 w 3189027"/>
              <a:gd name="connsiteY4" fmla="*/ 1280842 h 1749415"/>
              <a:gd name="connsiteX5" fmla="*/ 1287439 w 3189027"/>
              <a:gd name="connsiteY5" fmla="*/ 880507 h 1749415"/>
              <a:gd name="connsiteX6" fmla="*/ 1442114 w 3189027"/>
              <a:gd name="connsiteY6" fmla="*/ 316400 h 1749415"/>
              <a:gd name="connsiteX7" fmla="*/ 1492156 w 3189027"/>
              <a:gd name="connsiteY7" fmla="*/ 153054 h 1749415"/>
              <a:gd name="connsiteX8" fmla="*/ 1539815 w 3189027"/>
              <a:gd name="connsiteY8" fmla="*/ 41491 h 1749415"/>
              <a:gd name="connsiteX9" fmla="*/ 1595524 w 3189027"/>
              <a:gd name="connsiteY9" fmla="*/ 82 h 1749415"/>
              <a:gd name="connsiteX10" fmla="*/ 1654688 w 3189027"/>
              <a:gd name="connsiteY10" fmla="*/ 50102 h 1749415"/>
              <a:gd name="connsiteX11" fmla="*/ 1701421 w 3189027"/>
              <a:gd name="connsiteY11" fmla="*/ 161725 h 1749415"/>
              <a:gd name="connsiteX12" fmla="*/ 1742364 w 3189027"/>
              <a:gd name="connsiteY12" fmla="*/ 293653 h 1749415"/>
              <a:gd name="connsiteX13" fmla="*/ 1815153 w 3189027"/>
              <a:gd name="connsiteY13" fmla="*/ 552961 h 1749415"/>
              <a:gd name="connsiteX14" fmla="*/ 1897039 w 3189027"/>
              <a:gd name="connsiteY14" fmla="*/ 839564 h 1749415"/>
              <a:gd name="connsiteX15" fmla="*/ 2015320 w 3189027"/>
              <a:gd name="connsiteY15" fmla="*/ 1139815 h 1749415"/>
              <a:gd name="connsiteX16" fmla="*/ 2129051 w 3189027"/>
              <a:gd name="connsiteY16" fmla="*/ 1330883 h 1749415"/>
              <a:gd name="connsiteX17" fmla="*/ 2301923 w 3189027"/>
              <a:gd name="connsiteY17" fmla="*/ 1508304 h 1749415"/>
              <a:gd name="connsiteX18" fmla="*/ 2506639 w 3189027"/>
              <a:gd name="connsiteY18" fmla="*/ 1617486 h 1749415"/>
              <a:gd name="connsiteX19" fmla="*/ 2870579 w 3189027"/>
              <a:gd name="connsiteY19" fmla="*/ 1713021 h 1749415"/>
              <a:gd name="connsiteX20" fmla="*/ 3189027 w 3189027"/>
              <a:gd name="connsiteY20" fmla="*/ 1749415 h 174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89027" h="1749415">
                <a:moveTo>
                  <a:pt x="0" y="1749415"/>
                </a:moveTo>
                <a:cubicBezTo>
                  <a:pt x="84161" y="1743728"/>
                  <a:pt x="168323" y="1738041"/>
                  <a:pt x="263857" y="1722119"/>
                </a:cubicBezTo>
                <a:cubicBezTo>
                  <a:pt x="359391" y="1706197"/>
                  <a:pt x="468573" y="1688758"/>
                  <a:pt x="573206" y="1653880"/>
                </a:cubicBezTo>
                <a:cubicBezTo>
                  <a:pt x="677839" y="1619002"/>
                  <a:pt x="805976" y="1575026"/>
                  <a:pt x="891654" y="1512853"/>
                </a:cubicBezTo>
                <a:cubicBezTo>
                  <a:pt x="977332" y="1450680"/>
                  <a:pt x="1021308" y="1386233"/>
                  <a:pt x="1087272" y="1280842"/>
                </a:cubicBezTo>
                <a:cubicBezTo>
                  <a:pt x="1153236" y="1175451"/>
                  <a:pt x="1228299" y="1041247"/>
                  <a:pt x="1287439" y="880507"/>
                </a:cubicBezTo>
                <a:cubicBezTo>
                  <a:pt x="1346579" y="719767"/>
                  <a:pt x="1407995" y="437642"/>
                  <a:pt x="1442114" y="316400"/>
                </a:cubicBezTo>
                <a:cubicBezTo>
                  <a:pt x="1476233" y="195158"/>
                  <a:pt x="1475873" y="198872"/>
                  <a:pt x="1492156" y="153054"/>
                </a:cubicBezTo>
                <a:cubicBezTo>
                  <a:pt x="1508439" y="107236"/>
                  <a:pt x="1522587" y="66986"/>
                  <a:pt x="1539815" y="41491"/>
                </a:cubicBezTo>
                <a:cubicBezTo>
                  <a:pt x="1557043" y="15996"/>
                  <a:pt x="1562091" y="-1353"/>
                  <a:pt x="1595524" y="82"/>
                </a:cubicBezTo>
                <a:cubicBezTo>
                  <a:pt x="1628957" y="1517"/>
                  <a:pt x="1637039" y="23161"/>
                  <a:pt x="1654688" y="50102"/>
                </a:cubicBezTo>
                <a:cubicBezTo>
                  <a:pt x="1672338" y="77043"/>
                  <a:pt x="1686808" y="121133"/>
                  <a:pt x="1701421" y="161725"/>
                </a:cubicBezTo>
                <a:cubicBezTo>
                  <a:pt x="1716034" y="202317"/>
                  <a:pt x="1723409" y="228447"/>
                  <a:pt x="1742364" y="293653"/>
                </a:cubicBezTo>
                <a:cubicBezTo>
                  <a:pt x="1761319" y="358859"/>
                  <a:pt x="1789374" y="461976"/>
                  <a:pt x="1815153" y="552961"/>
                </a:cubicBezTo>
                <a:cubicBezTo>
                  <a:pt x="1840932" y="643946"/>
                  <a:pt x="1863678" y="741755"/>
                  <a:pt x="1897039" y="839564"/>
                </a:cubicBezTo>
                <a:cubicBezTo>
                  <a:pt x="1930400" y="937373"/>
                  <a:pt x="1976651" y="1057929"/>
                  <a:pt x="2015320" y="1139815"/>
                </a:cubicBezTo>
                <a:cubicBezTo>
                  <a:pt x="2053989" y="1221701"/>
                  <a:pt x="2081284" y="1269468"/>
                  <a:pt x="2129051" y="1330883"/>
                </a:cubicBezTo>
                <a:cubicBezTo>
                  <a:pt x="2176818" y="1392298"/>
                  <a:pt x="2238992" y="1460537"/>
                  <a:pt x="2301923" y="1508304"/>
                </a:cubicBezTo>
                <a:cubicBezTo>
                  <a:pt x="2364854" y="1556071"/>
                  <a:pt x="2411863" y="1583367"/>
                  <a:pt x="2506639" y="1617486"/>
                </a:cubicBezTo>
                <a:cubicBezTo>
                  <a:pt x="2601415" y="1651605"/>
                  <a:pt x="2756848" y="1691033"/>
                  <a:pt x="2870579" y="1713021"/>
                </a:cubicBezTo>
                <a:cubicBezTo>
                  <a:pt x="2984310" y="1735009"/>
                  <a:pt x="3086668" y="1742212"/>
                  <a:pt x="3189027" y="1749415"/>
                </a:cubicBezTo>
              </a:path>
            </a:pathLst>
          </a:custGeom>
          <a:noFill/>
          <a:ln w="190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21">
            <a:extLst>
              <a:ext uri="{FF2B5EF4-FFF2-40B4-BE49-F238E27FC236}">
                <a16:creationId xmlns:a16="http://schemas.microsoft.com/office/drawing/2014/main" id="{F7208232-671B-48CB-AE57-2E495AA73AD4}"/>
              </a:ext>
            </a:extLst>
          </p:cNvPr>
          <p:cNvSpPr/>
          <p:nvPr/>
        </p:nvSpPr>
        <p:spPr>
          <a:xfrm flipV="1">
            <a:off x="901291" y="5976958"/>
            <a:ext cx="2431348" cy="107350"/>
          </a:xfrm>
          <a:custGeom>
            <a:avLst/>
            <a:gdLst>
              <a:gd name="connsiteX0" fmla="*/ 0 w 3189027"/>
              <a:gd name="connsiteY0" fmla="*/ 1749902 h 1749902"/>
              <a:gd name="connsiteX1" fmla="*/ 263857 w 3189027"/>
              <a:gd name="connsiteY1" fmla="*/ 1722606 h 1749902"/>
              <a:gd name="connsiteX2" fmla="*/ 573206 w 3189027"/>
              <a:gd name="connsiteY2" fmla="*/ 1654367 h 1749902"/>
              <a:gd name="connsiteX3" fmla="*/ 891654 w 3189027"/>
              <a:gd name="connsiteY3" fmla="*/ 1513340 h 1749902"/>
              <a:gd name="connsiteX4" fmla="*/ 1087272 w 3189027"/>
              <a:gd name="connsiteY4" fmla="*/ 1281329 h 1749902"/>
              <a:gd name="connsiteX5" fmla="*/ 1287439 w 3189027"/>
              <a:gd name="connsiteY5" fmla="*/ 880994 h 1749902"/>
              <a:gd name="connsiteX6" fmla="*/ 1442114 w 3189027"/>
              <a:gd name="connsiteY6" fmla="*/ 316887 h 1749902"/>
              <a:gd name="connsiteX7" fmla="*/ 1492155 w 3189027"/>
              <a:gd name="connsiteY7" fmla="*/ 144015 h 1749902"/>
              <a:gd name="connsiteX8" fmla="*/ 1542197 w 3189027"/>
              <a:gd name="connsiteY8" fmla="*/ 34833 h 1749902"/>
              <a:gd name="connsiteX9" fmla="*/ 1578591 w 3189027"/>
              <a:gd name="connsiteY9" fmla="*/ 2988 h 1749902"/>
              <a:gd name="connsiteX10" fmla="*/ 1633182 w 3189027"/>
              <a:gd name="connsiteY10" fmla="*/ 7537 h 1749902"/>
              <a:gd name="connsiteX11" fmla="*/ 1660478 w 3189027"/>
              <a:gd name="connsiteY11" fmla="*/ 57579 h 1749902"/>
              <a:gd name="connsiteX12" fmla="*/ 1701421 w 3189027"/>
              <a:gd name="connsiteY12" fmla="*/ 162212 h 1749902"/>
              <a:gd name="connsiteX13" fmla="*/ 1742364 w 3189027"/>
              <a:gd name="connsiteY13" fmla="*/ 294140 h 1749902"/>
              <a:gd name="connsiteX14" fmla="*/ 1815153 w 3189027"/>
              <a:gd name="connsiteY14" fmla="*/ 553448 h 1749902"/>
              <a:gd name="connsiteX15" fmla="*/ 1897039 w 3189027"/>
              <a:gd name="connsiteY15" fmla="*/ 840051 h 1749902"/>
              <a:gd name="connsiteX16" fmla="*/ 2015320 w 3189027"/>
              <a:gd name="connsiteY16" fmla="*/ 1140302 h 1749902"/>
              <a:gd name="connsiteX17" fmla="*/ 2129051 w 3189027"/>
              <a:gd name="connsiteY17" fmla="*/ 1331370 h 1749902"/>
              <a:gd name="connsiteX18" fmla="*/ 2301923 w 3189027"/>
              <a:gd name="connsiteY18" fmla="*/ 1508791 h 1749902"/>
              <a:gd name="connsiteX19" fmla="*/ 2506639 w 3189027"/>
              <a:gd name="connsiteY19" fmla="*/ 1617973 h 1749902"/>
              <a:gd name="connsiteX20" fmla="*/ 2870579 w 3189027"/>
              <a:gd name="connsiteY20" fmla="*/ 1713508 h 1749902"/>
              <a:gd name="connsiteX21" fmla="*/ 3189027 w 3189027"/>
              <a:gd name="connsiteY21" fmla="*/ 1749902 h 1749902"/>
              <a:gd name="connsiteX0" fmla="*/ 0 w 3189027"/>
              <a:gd name="connsiteY0" fmla="*/ 1747529 h 1747529"/>
              <a:gd name="connsiteX1" fmla="*/ 263857 w 3189027"/>
              <a:gd name="connsiteY1" fmla="*/ 1720233 h 1747529"/>
              <a:gd name="connsiteX2" fmla="*/ 573206 w 3189027"/>
              <a:gd name="connsiteY2" fmla="*/ 1651994 h 1747529"/>
              <a:gd name="connsiteX3" fmla="*/ 891654 w 3189027"/>
              <a:gd name="connsiteY3" fmla="*/ 1510967 h 1747529"/>
              <a:gd name="connsiteX4" fmla="*/ 1087272 w 3189027"/>
              <a:gd name="connsiteY4" fmla="*/ 1278956 h 1747529"/>
              <a:gd name="connsiteX5" fmla="*/ 1287439 w 3189027"/>
              <a:gd name="connsiteY5" fmla="*/ 878621 h 1747529"/>
              <a:gd name="connsiteX6" fmla="*/ 1442114 w 3189027"/>
              <a:gd name="connsiteY6" fmla="*/ 314514 h 1747529"/>
              <a:gd name="connsiteX7" fmla="*/ 1492155 w 3189027"/>
              <a:gd name="connsiteY7" fmla="*/ 141642 h 1747529"/>
              <a:gd name="connsiteX8" fmla="*/ 1542197 w 3189027"/>
              <a:gd name="connsiteY8" fmla="*/ 32460 h 1747529"/>
              <a:gd name="connsiteX9" fmla="*/ 1578591 w 3189027"/>
              <a:gd name="connsiteY9" fmla="*/ 615 h 1747529"/>
              <a:gd name="connsiteX10" fmla="*/ 1628343 w 3189027"/>
              <a:gd name="connsiteY10" fmla="*/ 14840 h 1747529"/>
              <a:gd name="connsiteX11" fmla="*/ 1660478 w 3189027"/>
              <a:gd name="connsiteY11" fmla="*/ 55206 h 1747529"/>
              <a:gd name="connsiteX12" fmla="*/ 1701421 w 3189027"/>
              <a:gd name="connsiteY12" fmla="*/ 159839 h 1747529"/>
              <a:gd name="connsiteX13" fmla="*/ 1742364 w 3189027"/>
              <a:gd name="connsiteY13" fmla="*/ 291767 h 1747529"/>
              <a:gd name="connsiteX14" fmla="*/ 1815153 w 3189027"/>
              <a:gd name="connsiteY14" fmla="*/ 551075 h 1747529"/>
              <a:gd name="connsiteX15" fmla="*/ 1897039 w 3189027"/>
              <a:gd name="connsiteY15" fmla="*/ 837678 h 1747529"/>
              <a:gd name="connsiteX16" fmla="*/ 2015320 w 3189027"/>
              <a:gd name="connsiteY16" fmla="*/ 1137929 h 1747529"/>
              <a:gd name="connsiteX17" fmla="*/ 2129051 w 3189027"/>
              <a:gd name="connsiteY17" fmla="*/ 1328997 h 1747529"/>
              <a:gd name="connsiteX18" fmla="*/ 2301923 w 3189027"/>
              <a:gd name="connsiteY18" fmla="*/ 1506418 h 1747529"/>
              <a:gd name="connsiteX19" fmla="*/ 2506639 w 3189027"/>
              <a:gd name="connsiteY19" fmla="*/ 1615600 h 1747529"/>
              <a:gd name="connsiteX20" fmla="*/ 2870579 w 3189027"/>
              <a:gd name="connsiteY20" fmla="*/ 1711135 h 1747529"/>
              <a:gd name="connsiteX21" fmla="*/ 3189027 w 3189027"/>
              <a:gd name="connsiteY21" fmla="*/ 1747529 h 1747529"/>
              <a:gd name="connsiteX0" fmla="*/ 0 w 3189027"/>
              <a:gd name="connsiteY0" fmla="*/ 1749851 h 1749851"/>
              <a:gd name="connsiteX1" fmla="*/ 263857 w 3189027"/>
              <a:gd name="connsiteY1" fmla="*/ 1722555 h 1749851"/>
              <a:gd name="connsiteX2" fmla="*/ 573206 w 3189027"/>
              <a:gd name="connsiteY2" fmla="*/ 1654316 h 1749851"/>
              <a:gd name="connsiteX3" fmla="*/ 891654 w 3189027"/>
              <a:gd name="connsiteY3" fmla="*/ 1513289 h 1749851"/>
              <a:gd name="connsiteX4" fmla="*/ 1087272 w 3189027"/>
              <a:gd name="connsiteY4" fmla="*/ 1281278 h 1749851"/>
              <a:gd name="connsiteX5" fmla="*/ 1287439 w 3189027"/>
              <a:gd name="connsiteY5" fmla="*/ 880943 h 1749851"/>
              <a:gd name="connsiteX6" fmla="*/ 1442114 w 3189027"/>
              <a:gd name="connsiteY6" fmla="*/ 316836 h 1749851"/>
              <a:gd name="connsiteX7" fmla="*/ 1492155 w 3189027"/>
              <a:gd name="connsiteY7" fmla="*/ 143964 h 1749851"/>
              <a:gd name="connsiteX8" fmla="*/ 1542197 w 3189027"/>
              <a:gd name="connsiteY8" fmla="*/ 34782 h 1749851"/>
              <a:gd name="connsiteX9" fmla="*/ 1595524 w 3189027"/>
              <a:gd name="connsiteY9" fmla="*/ 518 h 1749851"/>
              <a:gd name="connsiteX10" fmla="*/ 1628343 w 3189027"/>
              <a:gd name="connsiteY10" fmla="*/ 17162 h 1749851"/>
              <a:gd name="connsiteX11" fmla="*/ 1660478 w 3189027"/>
              <a:gd name="connsiteY11" fmla="*/ 57528 h 1749851"/>
              <a:gd name="connsiteX12" fmla="*/ 1701421 w 3189027"/>
              <a:gd name="connsiteY12" fmla="*/ 162161 h 1749851"/>
              <a:gd name="connsiteX13" fmla="*/ 1742364 w 3189027"/>
              <a:gd name="connsiteY13" fmla="*/ 294089 h 1749851"/>
              <a:gd name="connsiteX14" fmla="*/ 1815153 w 3189027"/>
              <a:gd name="connsiteY14" fmla="*/ 553397 h 1749851"/>
              <a:gd name="connsiteX15" fmla="*/ 1897039 w 3189027"/>
              <a:gd name="connsiteY15" fmla="*/ 840000 h 1749851"/>
              <a:gd name="connsiteX16" fmla="*/ 2015320 w 3189027"/>
              <a:gd name="connsiteY16" fmla="*/ 1140251 h 1749851"/>
              <a:gd name="connsiteX17" fmla="*/ 2129051 w 3189027"/>
              <a:gd name="connsiteY17" fmla="*/ 1331319 h 1749851"/>
              <a:gd name="connsiteX18" fmla="*/ 2301923 w 3189027"/>
              <a:gd name="connsiteY18" fmla="*/ 1508740 h 1749851"/>
              <a:gd name="connsiteX19" fmla="*/ 2506639 w 3189027"/>
              <a:gd name="connsiteY19" fmla="*/ 1617922 h 1749851"/>
              <a:gd name="connsiteX20" fmla="*/ 2870579 w 3189027"/>
              <a:gd name="connsiteY20" fmla="*/ 1713457 h 1749851"/>
              <a:gd name="connsiteX21" fmla="*/ 3189027 w 3189027"/>
              <a:gd name="connsiteY21" fmla="*/ 1749851 h 1749851"/>
              <a:gd name="connsiteX0" fmla="*/ 0 w 3189027"/>
              <a:gd name="connsiteY0" fmla="*/ 1749358 h 1749358"/>
              <a:gd name="connsiteX1" fmla="*/ 263857 w 3189027"/>
              <a:gd name="connsiteY1" fmla="*/ 1722062 h 1749358"/>
              <a:gd name="connsiteX2" fmla="*/ 573206 w 3189027"/>
              <a:gd name="connsiteY2" fmla="*/ 1653823 h 1749358"/>
              <a:gd name="connsiteX3" fmla="*/ 891654 w 3189027"/>
              <a:gd name="connsiteY3" fmla="*/ 1512796 h 1749358"/>
              <a:gd name="connsiteX4" fmla="*/ 1087272 w 3189027"/>
              <a:gd name="connsiteY4" fmla="*/ 1280785 h 1749358"/>
              <a:gd name="connsiteX5" fmla="*/ 1287439 w 3189027"/>
              <a:gd name="connsiteY5" fmla="*/ 880450 h 1749358"/>
              <a:gd name="connsiteX6" fmla="*/ 1442114 w 3189027"/>
              <a:gd name="connsiteY6" fmla="*/ 316343 h 1749358"/>
              <a:gd name="connsiteX7" fmla="*/ 1492155 w 3189027"/>
              <a:gd name="connsiteY7" fmla="*/ 143471 h 1749358"/>
              <a:gd name="connsiteX8" fmla="*/ 1542197 w 3189027"/>
              <a:gd name="connsiteY8" fmla="*/ 34289 h 1749358"/>
              <a:gd name="connsiteX9" fmla="*/ 1595524 w 3189027"/>
              <a:gd name="connsiteY9" fmla="*/ 25 h 1749358"/>
              <a:gd name="connsiteX10" fmla="*/ 1628343 w 3189027"/>
              <a:gd name="connsiteY10" fmla="*/ 16669 h 1749358"/>
              <a:gd name="connsiteX11" fmla="*/ 1660478 w 3189027"/>
              <a:gd name="connsiteY11" fmla="*/ 57035 h 1749358"/>
              <a:gd name="connsiteX12" fmla="*/ 1701421 w 3189027"/>
              <a:gd name="connsiteY12" fmla="*/ 161668 h 1749358"/>
              <a:gd name="connsiteX13" fmla="*/ 1742364 w 3189027"/>
              <a:gd name="connsiteY13" fmla="*/ 293596 h 1749358"/>
              <a:gd name="connsiteX14" fmla="*/ 1815153 w 3189027"/>
              <a:gd name="connsiteY14" fmla="*/ 552904 h 1749358"/>
              <a:gd name="connsiteX15" fmla="*/ 1897039 w 3189027"/>
              <a:gd name="connsiteY15" fmla="*/ 839507 h 1749358"/>
              <a:gd name="connsiteX16" fmla="*/ 2015320 w 3189027"/>
              <a:gd name="connsiteY16" fmla="*/ 1139758 h 1749358"/>
              <a:gd name="connsiteX17" fmla="*/ 2129051 w 3189027"/>
              <a:gd name="connsiteY17" fmla="*/ 1330826 h 1749358"/>
              <a:gd name="connsiteX18" fmla="*/ 2301923 w 3189027"/>
              <a:gd name="connsiteY18" fmla="*/ 1508247 h 1749358"/>
              <a:gd name="connsiteX19" fmla="*/ 2506639 w 3189027"/>
              <a:gd name="connsiteY19" fmla="*/ 1617429 h 1749358"/>
              <a:gd name="connsiteX20" fmla="*/ 2870579 w 3189027"/>
              <a:gd name="connsiteY20" fmla="*/ 1712964 h 1749358"/>
              <a:gd name="connsiteX21" fmla="*/ 3189027 w 3189027"/>
              <a:gd name="connsiteY21" fmla="*/ 1749358 h 1749358"/>
              <a:gd name="connsiteX0" fmla="*/ 0 w 3189027"/>
              <a:gd name="connsiteY0" fmla="*/ 1749674 h 1749674"/>
              <a:gd name="connsiteX1" fmla="*/ 263857 w 3189027"/>
              <a:gd name="connsiteY1" fmla="*/ 1722378 h 1749674"/>
              <a:gd name="connsiteX2" fmla="*/ 573206 w 3189027"/>
              <a:gd name="connsiteY2" fmla="*/ 1654139 h 1749674"/>
              <a:gd name="connsiteX3" fmla="*/ 891654 w 3189027"/>
              <a:gd name="connsiteY3" fmla="*/ 1513112 h 1749674"/>
              <a:gd name="connsiteX4" fmla="*/ 1087272 w 3189027"/>
              <a:gd name="connsiteY4" fmla="*/ 1281101 h 1749674"/>
              <a:gd name="connsiteX5" fmla="*/ 1287439 w 3189027"/>
              <a:gd name="connsiteY5" fmla="*/ 880766 h 1749674"/>
              <a:gd name="connsiteX6" fmla="*/ 1442114 w 3189027"/>
              <a:gd name="connsiteY6" fmla="*/ 316659 h 1749674"/>
              <a:gd name="connsiteX7" fmla="*/ 1492155 w 3189027"/>
              <a:gd name="connsiteY7" fmla="*/ 143787 h 1749674"/>
              <a:gd name="connsiteX8" fmla="*/ 1542197 w 3189027"/>
              <a:gd name="connsiteY8" fmla="*/ 34605 h 1749674"/>
              <a:gd name="connsiteX9" fmla="*/ 1595524 w 3189027"/>
              <a:gd name="connsiteY9" fmla="*/ 341 h 1749674"/>
              <a:gd name="connsiteX10" fmla="*/ 1638019 w 3189027"/>
              <a:gd name="connsiteY10" fmla="*/ 19404 h 1749674"/>
              <a:gd name="connsiteX11" fmla="*/ 1660478 w 3189027"/>
              <a:gd name="connsiteY11" fmla="*/ 57351 h 1749674"/>
              <a:gd name="connsiteX12" fmla="*/ 1701421 w 3189027"/>
              <a:gd name="connsiteY12" fmla="*/ 161984 h 1749674"/>
              <a:gd name="connsiteX13" fmla="*/ 1742364 w 3189027"/>
              <a:gd name="connsiteY13" fmla="*/ 293912 h 1749674"/>
              <a:gd name="connsiteX14" fmla="*/ 1815153 w 3189027"/>
              <a:gd name="connsiteY14" fmla="*/ 553220 h 1749674"/>
              <a:gd name="connsiteX15" fmla="*/ 1897039 w 3189027"/>
              <a:gd name="connsiteY15" fmla="*/ 839823 h 1749674"/>
              <a:gd name="connsiteX16" fmla="*/ 2015320 w 3189027"/>
              <a:gd name="connsiteY16" fmla="*/ 1140074 h 1749674"/>
              <a:gd name="connsiteX17" fmla="*/ 2129051 w 3189027"/>
              <a:gd name="connsiteY17" fmla="*/ 1331142 h 1749674"/>
              <a:gd name="connsiteX18" fmla="*/ 2301923 w 3189027"/>
              <a:gd name="connsiteY18" fmla="*/ 1508563 h 1749674"/>
              <a:gd name="connsiteX19" fmla="*/ 2506639 w 3189027"/>
              <a:gd name="connsiteY19" fmla="*/ 1617745 h 1749674"/>
              <a:gd name="connsiteX20" fmla="*/ 2870579 w 3189027"/>
              <a:gd name="connsiteY20" fmla="*/ 1713280 h 1749674"/>
              <a:gd name="connsiteX21" fmla="*/ 3189027 w 3189027"/>
              <a:gd name="connsiteY21" fmla="*/ 1749674 h 1749674"/>
              <a:gd name="connsiteX0" fmla="*/ 0 w 3189027"/>
              <a:gd name="connsiteY0" fmla="*/ 1751524 h 1751524"/>
              <a:gd name="connsiteX1" fmla="*/ 263857 w 3189027"/>
              <a:gd name="connsiteY1" fmla="*/ 1724228 h 1751524"/>
              <a:gd name="connsiteX2" fmla="*/ 573206 w 3189027"/>
              <a:gd name="connsiteY2" fmla="*/ 1655989 h 1751524"/>
              <a:gd name="connsiteX3" fmla="*/ 891654 w 3189027"/>
              <a:gd name="connsiteY3" fmla="*/ 1514962 h 1751524"/>
              <a:gd name="connsiteX4" fmla="*/ 1087272 w 3189027"/>
              <a:gd name="connsiteY4" fmla="*/ 1282951 h 1751524"/>
              <a:gd name="connsiteX5" fmla="*/ 1287439 w 3189027"/>
              <a:gd name="connsiteY5" fmla="*/ 882616 h 1751524"/>
              <a:gd name="connsiteX6" fmla="*/ 1442114 w 3189027"/>
              <a:gd name="connsiteY6" fmla="*/ 318509 h 1751524"/>
              <a:gd name="connsiteX7" fmla="*/ 1492155 w 3189027"/>
              <a:gd name="connsiteY7" fmla="*/ 145637 h 1751524"/>
              <a:gd name="connsiteX8" fmla="*/ 1542197 w 3189027"/>
              <a:gd name="connsiteY8" fmla="*/ 36455 h 1751524"/>
              <a:gd name="connsiteX9" fmla="*/ 1595524 w 3189027"/>
              <a:gd name="connsiteY9" fmla="*/ 2191 h 1751524"/>
              <a:gd name="connsiteX10" fmla="*/ 1638019 w 3189027"/>
              <a:gd name="connsiteY10" fmla="*/ 21254 h 1751524"/>
              <a:gd name="connsiteX11" fmla="*/ 1701421 w 3189027"/>
              <a:gd name="connsiteY11" fmla="*/ 163834 h 1751524"/>
              <a:gd name="connsiteX12" fmla="*/ 1742364 w 3189027"/>
              <a:gd name="connsiteY12" fmla="*/ 295762 h 1751524"/>
              <a:gd name="connsiteX13" fmla="*/ 1815153 w 3189027"/>
              <a:gd name="connsiteY13" fmla="*/ 555070 h 1751524"/>
              <a:gd name="connsiteX14" fmla="*/ 1897039 w 3189027"/>
              <a:gd name="connsiteY14" fmla="*/ 841673 h 1751524"/>
              <a:gd name="connsiteX15" fmla="*/ 2015320 w 3189027"/>
              <a:gd name="connsiteY15" fmla="*/ 1141924 h 1751524"/>
              <a:gd name="connsiteX16" fmla="*/ 2129051 w 3189027"/>
              <a:gd name="connsiteY16" fmla="*/ 1332992 h 1751524"/>
              <a:gd name="connsiteX17" fmla="*/ 2301923 w 3189027"/>
              <a:gd name="connsiteY17" fmla="*/ 1510413 h 1751524"/>
              <a:gd name="connsiteX18" fmla="*/ 2506639 w 3189027"/>
              <a:gd name="connsiteY18" fmla="*/ 1619595 h 1751524"/>
              <a:gd name="connsiteX19" fmla="*/ 2870579 w 3189027"/>
              <a:gd name="connsiteY19" fmla="*/ 1715130 h 1751524"/>
              <a:gd name="connsiteX20" fmla="*/ 3189027 w 3189027"/>
              <a:gd name="connsiteY20" fmla="*/ 1751524 h 1751524"/>
              <a:gd name="connsiteX0" fmla="*/ 0 w 3189027"/>
              <a:gd name="connsiteY0" fmla="*/ 1749398 h 1749398"/>
              <a:gd name="connsiteX1" fmla="*/ 263857 w 3189027"/>
              <a:gd name="connsiteY1" fmla="*/ 1722102 h 1749398"/>
              <a:gd name="connsiteX2" fmla="*/ 573206 w 3189027"/>
              <a:gd name="connsiteY2" fmla="*/ 1653863 h 1749398"/>
              <a:gd name="connsiteX3" fmla="*/ 891654 w 3189027"/>
              <a:gd name="connsiteY3" fmla="*/ 1512836 h 1749398"/>
              <a:gd name="connsiteX4" fmla="*/ 1087272 w 3189027"/>
              <a:gd name="connsiteY4" fmla="*/ 1280825 h 1749398"/>
              <a:gd name="connsiteX5" fmla="*/ 1287439 w 3189027"/>
              <a:gd name="connsiteY5" fmla="*/ 880490 h 1749398"/>
              <a:gd name="connsiteX6" fmla="*/ 1442114 w 3189027"/>
              <a:gd name="connsiteY6" fmla="*/ 316383 h 1749398"/>
              <a:gd name="connsiteX7" fmla="*/ 1492155 w 3189027"/>
              <a:gd name="connsiteY7" fmla="*/ 143511 h 1749398"/>
              <a:gd name="connsiteX8" fmla="*/ 1542197 w 3189027"/>
              <a:gd name="connsiteY8" fmla="*/ 34329 h 1749398"/>
              <a:gd name="connsiteX9" fmla="*/ 1595524 w 3189027"/>
              <a:gd name="connsiteY9" fmla="*/ 65 h 1749398"/>
              <a:gd name="connsiteX10" fmla="*/ 1652307 w 3189027"/>
              <a:gd name="connsiteY10" fmla="*/ 40560 h 1749398"/>
              <a:gd name="connsiteX11" fmla="*/ 1701421 w 3189027"/>
              <a:gd name="connsiteY11" fmla="*/ 161708 h 1749398"/>
              <a:gd name="connsiteX12" fmla="*/ 1742364 w 3189027"/>
              <a:gd name="connsiteY12" fmla="*/ 293636 h 1749398"/>
              <a:gd name="connsiteX13" fmla="*/ 1815153 w 3189027"/>
              <a:gd name="connsiteY13" fmla="*/ 552944 h 1749398"/>
              <a:gd name="connsiteX14" fmla="*/ 1897039 w 3189027"/>
              <a:gd name="connsiteY14" fmla="*/ 839547 h 1749398"/>
              <a:gd name="connsiteX15" fmla="*/ 2015320 w 3189027"/>
              <a:gd name="connsiteY15" fmla="*/ 1139798 h 1749398"/>
              <a:gd name="connsiteX16" fmla="*/ 2129051 w 3189027"/>
              <a:gd name="connsiteY16" fmla="*/ 1330866 h 1749398"/>
              <a:gd name="connsiteX17" fmla="*/ 2301923 w 3189027"/>
              <a:gd name="connsiteY17" fmla="*/ 1508287 h 1749398"/>
              <a:gd name="connsiteX18" fmla="*/ 2506639 w 3189027"/>
              <a:gd name="connsiteY18" fmla="*/ 1617469 h 1749398"/>
              <a:gd name="connsiteX19" fmla="*/ 2870579 w 3189027"/>
              <a:gd name="connsiteY19" fmla="*/ 1713004 h 1749398"/>
              <a:gd name="connsiteX20" fmla="*/ 3189027 w 3189027"/>
              <a:gd name="connsiteY20" fmla="*/ 1749398 h 1749398"/>
              <a:gd name="connsiteX0" fmla="*/ 0 w 3189027"/>
              <a:gd name="connsiteY0" fmla="*/ 1749398 h 1749398"/>
              <a:gd name="connsiteX1" fmla="*/ 263857 w 3189027"/>
              <a:gd name="connsiteY1" fmla="*/ 1722102 h 1749398"/>
              <a:gd name="connsiteX2" fmla="*/ 573206 w 3189027"/>
              <a:gd name="connsiteY2" fmla="*/ 1653863 h 1749398"/>
              <a:gd name="connsiteX3" fmla="*/ 891654 w 3189027"/>
              <a:gd name="connsiteY3" fmla="*/ 1512836 h 1749398"/>
              <a:gd name="connsiteX4" fmla="*/ 1087272 w 3189027"/>
              <a:gd name="connsiteY4" fmla="*/ 1280825 h 1749398"/>
              <a:gd name="connsiteX5" fmla="*/ 1287439 w 3189027"/>
              <a:gd name="connsiteY5" fmla="*/ 880490 h 1749398"/>
              <a:gd name="connsiteX6" fmla="*/ 1442114 w 3189027"/>
              <a:gd name="connsiteY6" fmla="*/ 316383 h 1749398"/>
              <a:gd name="connsiteX7" fmla="*/ 1492155 w 3189027"/>
              <a:gd name="connsiteY7" fmla="*/ 143511 h 1749398"/>
              <a:gd name="connsiteX8" fmla="*/ 1542197 w 3189027"/>
              <a:gd name="connsiteY8" fmla="*/ 34329 h 1749398"/>
              <a:gd name="connsiteX9" fmla="*/ 1595524 w 3189027"/>
              <a:gd name="connsiteY9" fmla="*/ 65 h 1749398"/>
              <a:gd name="connsiteX10" fmla="*/ 1652307 w 3189027"/>
              <a:gd name="connsiteY10" fmla="*/ 40560 h 1749398"/>
              <a:gd name="connsiteX11" fmla="*/ 1701421 w 3189027"/>
              <a:gd name="connsiteY11" fmla="*/ 161708 h 1749398"/>
              <a:gd name="connsiteX12" fmla="*/ 1742364 w 3189027"/>
              <a:gd name="connsiteY12" fmla="*/ 293636 h 1749398"/>
              <a:gd name="connsiteX13" fmla="*/ 1815153 w 3189027"/>
              <a:gd name="connsiteY13" fmla="*/ 552944 h 1749398"/>
              <a:gd name="connsiteX14" fmla="*/ 1897039 w 3189027"/>
              <a:gd name="connsiteY14" fmla="*/ 839547 h 1749398"/>
              <a:gd name="connsiteX15" fmla="*/ 2015320 w 3189027"/>
              <a:gd name="connsiteY15" fmla="*/ 1139798 h 1749398"/>
              <a:gd name="connsiteX16" fmla="*/ 2129051 w 3189027"/>
              <a:gd name="connsiteY16" fmla="*/ 1330866 h 1749398"/>
              <a:gd name="connsiteX17" fmla="*/ 2301923 w 3189027"/>
              <a:gd name="connsiteY17" fmla="*/ 1508287 h 1749398"/>
              <a:gd name="connsiteX18" fmla="*/ 2506639 w 3189027"/>
              <a:gd name="connsiteY18" fmla="*/ 1617469 h 1749398"/>
              <a:gd name="connsiteX19" fmla="*/ 2870579 w 3189027"/>
              <a:gd name="connsiteY19" fmla="*/ 1713004 h 1749398"/>
              <a:gd name="connsiteX20" fmla="*/ 3189027 w 3189027"/>
              <a:gd name="connsiteY20" fmla="*/ 1749398 h 1749398"/>
              <a:gd name="connsiteX0" fmla="*/ 0 w 3189027"/>
              <a:gd name="connsiteY0" fmla="*/ 1749349 h 1749349"/>
              <a:gd name="connsiteX1" fmla="*/ 263857 w 3189027"/>
              <a:gd name="connsiteY1" fmla="*/ 1722053 h 1749349"/>
              <a:gd name="connsiteX2" fmla="*/ 573206 w 3189027"/>
              <a:gd name="connsiteY2" fmla="*/ 1653814 h 1749349"/>
              <a:gd name="connsiteX3" fmla="*/ 891654 w 3189027"/>
              <a:gd name="connsiteY3" fmla="*/ 1512787 h 1749349"/>
              <a:gd name="connsiteX4" fmla="*/ 1087272 w 3189027"/>
              <a:gd name="connsiteY4" fmla="*/ 1280776 h 1749349"/>
              <a:gd name="connsiteX5" fmla="*/ 1287439 w 3189027"/>
              <a:gd name="connsiteY5" fmla="*/ 880441 h 1749349"/>
              <a:gd name="connsiteX6" fmla="*/ 1442114 w 3189027"/>
              <a:gd name="connsiteY6" fmla="*/ 316334 h 1749349"/>
              <a:gd name="connsiteX7" fmla="*/ 1492155 w 3189027"/>
              <a:gd name="connsiteY7" fmla="*/ 143462 h 1749349"/>
              <a:gd name="connsiteX8" fmla="*/ 1542197 w 3189027"/>
              <a:gd name="connsiteY8" fmla="*/ 43805 h 1749349"/>
              <a:gd name="connsiteX9" fmla="*/ 1595524 w 3189027"/>
              <a:gd name="connsiteY9" fmla="*/ 16 h 1749349"/>
              <a:gd name="connsiteX10" fmla="*/ 1652307 w 3189027"/>
              <a:gd name="connsiteY10" fmla="*/ 40511 h 1749349"/>
              <a:gd name="connsiteX11" fmla="*/ 1701421 w 3189027"/>
              <a:gd name="connsiteY11" fmla="*/ 161659 h 1749349"/>
              <a:gd name="connsiteX12" fmla="*/ 1742364 w 3189027"/>
              <a:gd name="connsiteY12" fmla="*/ 293587 h 1749349"/>
              <a:gd name="connsiteX13" fmla="*/ 1815153 w 3189027"/>
              <a:gd name="connsiteY13" fmla="*/ 552895 h 1749349"/>
              <a:gd name="connsiteX14" fmla="*/ 1897039 w 3189027"/>
              <a:gd name="connsiteY14" fmla="*/ 839498 h 1749349"/>
              <a:gd name="connsiteX15" fmla="*/ 2015320 w 3189027"/>
              <a:gd name="connsiteY15" fmla="*/ 1139749 h 1749349"/>
              <a:gd name="connsiteX16" fmla="*/ 2129051 w 3189027"/>
              <a:gd name="connsiteY16" fmla="*/ 1330817 h 1749349"/>
              <a:gd name="connsiteX17" fmla="*/ 2301923 w 3189027"/>
              <a:gd name="connsiteY17" fmla="*/ 1508238 h 1749349"/>
              <a:gd name="connsiteX18" fmla="*/ 2506639 w 3189027"/>
              <a:gd name="connsiteY18" fmla="*/ 1617420 h 1749349"/>
              <a:gd name="connsiteX19" fmla="*/ 2870579 w 3189027"/>
              <a:gd name="connsiteY19" fmla="*/ 1712955 h 1749349"/>
              <a:gd name="connsiteX20" fmla="*/ 3189027 w 3189027"/>
              <a:gd name="connsiteY20" fmla="*/ 1749349 h 1749349"/>
              <a:gd name="connsiteX0" fmla="*/ 0 w 3189027"/>
              <a:gd name="connsiteY0" fmla="*/ 1749349 h 1749349"/>
              <a:gd name="connsiteX1" fmla="*/ 263857 w 3189027"/>
              <a:gd name="connsiteY1" fmla="*/ 1722053 h 1749349"/>
              <a:gd name="connsiteX2" fmla="*/ 573206 w 3189027"/>
              <a:gd name="connsiteY2" fmla="*/ 1653814 h 1749349"/>
              <a:gd name="connsiteX3" fmla="*/ 891654 w 3189027"/>
              <a:gd name="connsiteY3" fmla="*/ 1512787 h 1749349"/>
              <a:gd name="connsiteX4" fmla="*/ 1087272 w 3189027"/>
              <a:gd name="connsiteY4" fmla="*/ 1280776 h 1749349"/>
              <a:gd name="connsiteX5" fmla="*/ 1287439 w 3189027"/>
              <a:gd name="connsiteY5" fmla="*/ 880441 h 1749349"/>
              <a:gd name="connsiteX6" fmla="*/ 1442114 w 3189027"/>
              <a:gd name="connsiteY6" fmla="*/ 316334 h 1749349"/>
              <a:gd name="connsiteX7" fmla="*/ 1492155 w 3189027"/>
              <a:gd name="connsiteY7" fmla="*/ 143462 h 1749349"/>
              <a:gd name="connsiteX8" fmla="*/ 1542197 w 3189027"/>
              <a:gd name="connsiteY8" fmla="*/ 43805 h 1749349"/>
              <a:gd name="connsiteX9" fmla="*/ 1595524 w 3189027"/>
              <a:gd name="connsiteY9" fmla="*/ 16 h 1749349"/>
              <a:gd name="connsiteX10" fmla="*/ 1652307 w 3189027"/>
              <a:gd name="connsiteY10" fmla="*/ 40511 h 1749349"/>
              <a:gd name="connsiteX11" fmla="*/ 1701421 w 3189027"/>
              <a:gd name="connsiteY11" fmla="*/ 161659 h 1749349"/>
              <a:gd name="connsiteX12" fmla="*/ 1742364 w 3189027"/>
              <a:gd name="connsiteY12" fmla="*/ 293587 h 1749349"/>
              <a:gd name="connsiteX13" fmla="*/ 1815153 w 3189027"/>
              <a:gd name="connsiteY13" fmla="*/ 552895 h 1749349"/>
              <a:gd name="connsiteX14" fmla="*/ 1897039 w 3189027"/>
              <a:gd name="connsiteY14" fmla="*/ 839498 h 1749349"/>
              <a:gd name="connsiteX15" fmla="*/ 2015320 w 3189027"/>
              <a:gd name="connsiteY15" fmla="*/ 1139749 h 1749349"/>
              <a:gd name="connsiteX16" fmla="*/ 2129051 w 3189027"/>
              <a:gd name="connsiteY16" fmla="*/ 1330817 h 1749349"/>
              <a:gd name="connsiteX17" fmla="*/ 2301923 w 3189027"/>
              <a:gd name="connsiteY17" fmla="*/ 1508238 h 1749349"/>
              <a:gd name="connsiteX18" fmla="*/ 2506639 w 3189027"/>
              <a:gd name="connsiteY18" fmla="*/ 1617420 h 1749349"/>
              <a:gd name="connsiteX19" fmla="*/ 2870579 w 3189027"/>
              <a:gd name="connsiteY19" fmla="*/ 1712955 h 1749349"/>
              <a:gd name="connsiteX20" fmla="*/ 3189027 w 3189027"/>
              <a:gd name="connsiteY20" fmla="*/ 1749349 h 1749349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2155 w 3189027"/>
              <a:gd name="connsiteY7" fmla="*/ 143529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6918 w 3189027"/>
              <a:gd name="connsiteY7" fmla="*/ 148292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6918 w 3189027"/>
              <a:gd name="connsiteY7" fmla="*/ 148292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416 h 1749416"/>
              <a:gd name="connsiteX1" fmla="*/ 263857 w 3189027"/>
              <a:gd name="connsiteY1" fmla="*/ 1722120 h 1749416"/>
              <a:gd name="connsiteX2" fmla="*/ 573206 w 3189027"/>
              <a:gd name="connsiteY2" fmla="*/ 1653881 h 1749416"/>
              <a:gd name="connsiteX3" fmla="*/ 891654 w 3189027"/>
              <a:gd name="connsiteY3" fmla="*/ 1512854 h 1749416"/>
              <a:gd name="connsiteX4" fmla="*/ 1087272 w 3189027"/>
              <a:gd name="connsiteY4" fmla="*/ 1280843 h 1749416"/>
              <a:gd name="connsiteX5" fmla="*/ 1287439 w 3189027"/>
              <a:gd name="connsiteY5" fmla="*/ 880508 h 1749416"/>
              <a:gd name="connsiteX6" fmla="*/ 1442114 w 3189027"/>
              <a:gd name="connsiteY6" fmla="*/ 316401 h 1749416"/>
              <a:gd name="connsiteX7" fmla="*/ 1492156 w 3189027"/>
              <a:gd name="connsiteY7" fmla="*/ 153055 h 1749416"/>
              <a:gd name="connsiteX8" fmla="*/ 1537434 w 3189027"/>
              <a:gd name="connsiteY8" fmla="*/ 48635 h 1749416"/>
              <a:gd name="connsiteX9" fmla="*/ 1595524 w 3189027"/>
              <a:gd name="connsiteY9" fmla="*/ 83 h 1749416"/>
              <a:gd name="connsiteX10" fmla="*/ 1652307 w 3189027"/>
              <a:gd name="connsiteY10" fmla="*/ 40578 h 1749416"/>
              <a:gd name="connsiteX11" fmla="*/ 1701421 w 3189027"/>
              <a:gd name="connsiteY11" fmla="*/ 161726 h 1749416"/>
              <a:gd name="connsiteX12" fmla="*/ 1742364 w 3189027"/>
              <a:gd name="connsiteY12" fmla="*/ 293654 h 1749416"/>
              <a:gd name="connsiteX13" fmla="*/ 1815153 w 3189027"/>
              <a:gd name="connsiteY13" fmla="*/ 552962 h 1749416"/>
              <a:gd name="connsiteX14" fmla="*/ 1897039 w 3189027"/>
              <a:gd name="connsiteY14" fmla="*/ 839565 h 1749416"/>
              <a:gd name="connsiteX15" fmla="*/ 2015320 w 3189027"/>
              <a:gd name="connsiteY15" fmla="*/ 1139816 h 1749416"/>
              <a:gd name="connsiteX16" fmla="*/ 2129051 w 3189027"/>
              <a:gd name="connsiteY16" fmla="*/ 1330884 h 1749416"/>
              <a:gd name="connsiteX17" fmla="*/ 2301923 w 3189027"/>
              <a:gd name="connsiteY17" fmla="*/ 1508305 h 1749416"/>
              <a:gd name="connsiteX18" fmla="*/ 2506639 w 3189027"/>
              <a:gd name="connsiteY18" fmla="*/ 1617487 h 1749416"/>
              <a:gd name="connsiteX19" fmla="*/ 2870579 w 3189027"/>
              <a:gd name="connsiteY19" fmla="*/ 1713022 h 1749416"/>
              <a:gd name="connsiteX20" fmla="*/ 3189027 w 3189027"/>
              <a:gd name="connsiteY20" fmla="*/ 1749416 h 1749416"/>
              <a:gd name="connsiteX0" fmla="*/ 0 w 3189027"/>
              <a:gd name="connsiteY0" fmla="*/ 1749335 h 1749335"/>
              <a:gd name="connsiteX1" fmla="*/ 263857 w 3189027"/>
              <a:gd name="connsiteY1" fmla="*/ 1722039 h 1749335"/>
              <a:gd name="connsiteX2" fmla="*/ 573206 w 3189027"/>
              <a:gd name="connsiteY2" fmla="*/ 1653800 h 1749335"/>
              <a:gd name="connsiteX3" fmla="*/ 891654 w 3189027"/>
              <a:gd name="connsiteY3" fmla="*/ 1512773 h 1749335"/>
              <a:gd name="connsiteX4" fmla="*/ 1087272 w 3189027"/>
              <a:gd name="connsiteY4" fmla="*/ 1280762 h 1749335"/>
              <a:gd name="connsiteX5" fmla="*/ 1287439 w 3189027"/>
              <a:gd name="connsiteY5" fmla="*/ 880427 h 1749335"/>
              <a:gd name="connsiteX6" fmla="*/ 1442114 w 3189027"/>
              <a:gd name="connsiteY6" fmla="*/ 316320 h 1749335"/>
              <a:gd name="connsiteX7" fmla="*/ 1492156 w 3189027"/>
              <a:gd name="connsiteY7" fmla="*/ 152974 h 1749335"/>
              <a:gd name="connsiteX8" fmla="*/ 1539815 w 3189027"/>
              <a:gd name="connsiteY8" fmla="*/ 41411 h 1749335"/>
              <a:gd name="connsiteX9" fmla="*/ 1595524 w 3189027"/>
              <a:gd name="connsiteY9" fmla="*/ 2 h 1749335"/>
              <a:gd name="connsiteX10" fmla="*/ 1652307 w 3189027"/>
              <a:gd name="connsiteY10" fmla="*/ 40497 h 1749335"/>
              <a:gd name="connsiteX11" fmla="*/ 1701421 w 3189027"/>
              <a:gd name="connsiteY11" fmla="*/ 161645 h 1749335"/>
              <a:gd name="connsiteX12" fmla="*/ 1742364 w 3189027"/>
              <a:gd name="connsiteY12" fmla="*/ 293573 h 1749335"/>
              <a:gd name="connsiteX13" fmla="*/ 1815153 w 3189027"/>
              <a:gd name="connsiteY13" fmla="*/ 552881 h 1749335"/>
              <a:gd name="connsiteX14" fmla="*/ 1897039 w 3189027"/>
              <a:gd name="connsiteY14" fmla="*/ 839484 h 1749335"/>
              <a:gd name="connsiteX15" fmla="*/ 2015320 w 3189027"/>
              <a:gd name="connsiteY15" fmla="*/ 1139735 h 1749335"/>
              <a:gd name="connsiteX16" fmla="*/ 2129051 w 3189027"/>
              <a:gd name="connsiteY16" fmla="*/ 1330803 h 1749335"/>
              <a:gd name="connsiteX17" fmla="*/ 2301923 w 3189027"/>
              <a:gd name="connsiteY17" fmla="*/ 1508224 h 1749335"/>
              <a:gd name="connsiteX18" fmla="*/ 2506639 w 3189027"/>
              <a:gd name="connsiteY18" fmla="*/ 1617406 h 1749335"/>
              <a:gd name="connsiteX19" fmla="*/ 2870579 w 3189027"/>
              <a:gd name="connsiteY19" fmla="*/ 1712941 h 1749335"/>
              <a:gd name="connsiteX20" fmla="*/ 3189027 w 3189027"/>
              <a:gd name="connsiteY20" fmla="*/ 1749335 h 1749335"/>
              <a:gd name="connsiteX0" fmla="*/ 0 w 3189027"/>
              <a:gd name="connsiteY0" fmla="*/ 1749415 h 1749415"/>
              <a:gd name="connsiteX1" fmla="*/ 263857 w 3189027"/>
              <a:gd name="connsiteY1" fmla="*/ 1722119 h 1749415"/>
              <a:gd name="connsiteX2" fmla="*/ 573206 w 3189027"/>
              <a:gd name="connsiteY2" fmla="*/ 1653880 h 1749415"/>
              <a:gd name="connsiteX3" fmla="*/ 891654 w 3189027"/>
              <a:gd name="connsiteY3" fmla="*/ 1512853 h 1749415"/>
              <a:gd name="connsiteX4" fmla="*/ 1087272 w 3189027"/>
              <a:gd name="connsiteY4" fmla="*/ 1280842 h 1749415"/>
              <a:gd name="connsiteX5" fmla="*/ 1287439 w 3189027"/>
              <a:gd name="connsiteY5" fmla="*/ 880507 h 1749415"/>
              <a:gd name="connsiteX6" fmla="*/ 1442114 w 3189027"/>
              <a:gd name="connsiteY6" fmla="*/ 316400 h 1749415"/>
              <a:gd name="connsiteX7" fmla="*/ 1492156 w 3189027"/>
              <a:gd name="connsiteY7" fmla="*/ 153054 h 1749415"/>
              <a:gd name="connsiteX8" fmla="*/ 1539815 w 3189027"/>
              <a:gd name="connsiteY8" fmla="*/ 41491 h 1749415"/>
              <a:gd name="connsiteX9" fmla="*/ 1595524 w 3189027"/>
              <a:gd name="connsiteY9" fmla="*/ 82 h 1749415"/>
              <a:gd name="connsiteX10" fmla="*/ 1654688 w 3189027"/>
              <a:gd name="connsiteY10" fmla="*/ 50102 h 1749415"/>
              <a:gd name="connsiteX11" fmla="*/ 1701421 w 3189027"/>
              <a:gd name="connsiteY11" fmla="*/ 161725 h 1749415"/>
              <a:gd name="connsiteX12" fmla="*/ 1742364 w 3189027"/>
              <a:gd name="connsiteY12" fmla="*/ 293653 h 1749415"/>
              <a:gd name="connsiteX13" fmla="*/ 1815153 w 3189027"/>
              <a:gd name="connsiteY13" fmla="*/ 552961 h 1749415"/>
              <a:gd name="connsiteX14" fmla="*/ 1897039 w 3189027"/>
              <a:gd name="connsiteY14" fmla="*/ 839564 h 1749415"/>
              <a:gd name="connsiteX15" fmla="*/ 2015320 w 3189027"/>
              <a:gd name="connsiteY15" fmla="*/ 1139815 h 1749415"/>
              <a:gd name="connsiteX16" fmla="*/ 2129051 w 3189027"/>
              <a:gd name="connsiteY16" fmla="*/ 1330883 h 1749415"/>
              <a:gd name="connsiteX17" fmla="*/ 2301923 w 3189027"/>
              <a:gd name="connsiteY17" fmla="*/ 1508304 h 1749415"/>
              <a:gd name="connsiteX18" fmla="*/ 2506639 w 3189027"/>
              <a:gd name="connsiteY18" fmla="*/ 1617486 h 1749415"/>
              <a:gd name="connsiteX19" fmla="*/ 2870579 w 3189027"/>
              <a:gd name="connsiteY19" fmla="*/ 1713021 h 1749415"/>
              <a:gd name="connsiteX20" fmla="*/ 3189027 w 3189027"/>
              <a:gd name="connsiteY20" fmla="*/ 1749415 h 1749415"/>
              <a:gd name="connsiteX0" fmla="*/ 0 w 3189027"/>
              <a:gd name="connsiteY0" fmla="*/ 1749415 h 1749415"/>
              <a:gd name="connsiteX1" fmla="*/ 263857 w 3189027"/>
              <a:gd name="connsiteY1" fmla="*/ 1722119 h 1749415"/>
              <a:gd name="connsiteX2" fmla="*/ 573206 w 3189027"/>
              <a:gd name="connsiteY2" fmla="*/ 1653880 h 1749415"/>
              <a:gd name="connsiteX3" fmla="*/ 891654 w 3189027"/>
              <a:gd name="connsiteY3" fmla="*/ 1512853 h 1749415"/>
              <a:gd name="connsiteX4" fmla="*/ 1087272 w 3189027"/>
              <a:gd name="connsiteY4" fmla="*/ 1280842 h 1749415"/>
              <a:gd name="connsiteX5" fmla="*/ 1287439 w 3189027"/>
              <a:gd name="connsiteY5" fmla="*/ 880507 h 1749415"/>
              <a:gd name="connsiteX6" fmla="*/ 1442114 w 3189027"/>
              <a:gd name="connsiteY6" fmla="*/ 316400 h 1749415"/>
              <a:gd name="connsiteX7" fmla="*/ 1492156 w 3189027"/>
              <a:gd name="connsiteY7" fmla="*/ 153054 h 1749415"/>
              <a:gd name="connsiteX8" fmla="*/ 1539815 w 3189027"/>
              <a:gd name="connsiteY8" fmla="*/ 41491 h 1749415"/>
              <a:gd name="connsiteX9" fmla="*/ 1595524 w 3189027"/>
              <a:gd name="connsiteY9" fmla="*/ 82 h 1749415"/>
              <a:gd name="connsiteX10" fmla="*/ 1654688 w 3189027"/>
              <a:gd name="connsiteY10" fmla="*/ 50102 h 1749415"/>
              <a:gd name="connsiteX11" fmla="*/ 1701421 w 3189027"/>
              <a:gd name="connsiteY11" fmla="*/ 161725 h 1749415"/>
              <a:gd name="connsiteX12" fmla="*/ 1742364 w 3189027"/>
              <a:gd name="connsiteY12" fmla="*/ 293653 h 1749415"/>
              <a:gd name="connsiteX13" fmla="*/ 1815153 w 3189027"/>
              <a:gd name="connsiteY13" fmla="*/ 552961 h 1749415"/>
              <a:gd name="connsiteX14" fmla="*/ 1897039 w 3189027"/>
              <a:gd name="connsiteY14" fmla="*/ 839564 h 1749415"/>
              <a:gd name="connsiteX15" fmla="*/ 2015320 w 3189027"/>
              <a:gd name="connsiteY15" fmla="*/ 1139815 h 1749415"/>
              <a:gd name="connsiteX16" fmla="*/ 2129051 w 3189027"/>
              <a:gd name="connsiteY16" fmla="*/ 1330883 h 1749415"/>
              <a:gd name="connsiteX17" fmla="*/ 2301923 w 3189027"/>
              <a:gd name="connsiteY17" fmla="*/ 1508304 h 1749415"/>
              <a:gd name="connsiteX18" fmla="*/ 2506639 w 3189027"/>
              <a:gd name="connsiteY18" fmla="*/ 1617486 h 1749415"/>
              <a:gd name="connsiteX19" fmla="*/ 2870579 w 3189027"/>
              <a:gd name="connsiteY19" fmla="*/ 1713021 h 1749415"/>
              <a:gd name="connsiteX20" fmla="*/ 3189027 w 3189027"/>
              <a:gd name="connsiteY20" fmla="*/ 1749415 h 174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89027" h="1749415">
                <a:moveTo>
                  <a:pt x="0" y="1749415"/>
                </a:moveTo>
                <a:cubicBezTo>
                  <a:pt x="84161" y="1743728"/>
                  <a:pt x="168323" y="1738041"/>
                  <a:pt x="263857" y="1722119"/>
                </a:cubicBezTo>
                <a:cubicBezTo>
                  <a:pt x="359391" y="1706197"/>
                  <a:pt x="468573" y="1688758"/>
                  <a:pt x="573206" y="1653880"/>
                </a:cubicBezTo>
                <a:cubicBezTo>
                  <a:pt x="677839" y="1619002"/>
                  <a:pt x="805976" y="1575026"/>
                  <a:pt x="891654" y="1512853"/>
                </a:cubicBezTo>
                <a:cubicBezTo>
                  <a:pt x="977332" y="1450680"/>
                  <a:pt x="1021308" y="1386233"/>
                  <a:pt x="1087272" y="1280842"/>
                </a:cubicBezTo>
                <a:cubicBezTo>
                  <a:pt x="1153236" y="1175451"/>
                  <a:pt x="1228299" y="1041247"/>
                  <a:pt x="1287439" y="880507"/>
                </a:cubicBezTo>
                <a:cubicBezTo>
                  <a:pt x="1346579" y="719767"/>
                  <a:pt x="1407995" y="437642"/>
                  <a:pt x="1442114" y="316400"/>
                </a:cubicBezTo>
                <a:cubicBezTo>
                  <a:pt x="1476233" y="195158"/>
                  <a:pt x="1475873" y="198872"/>
                  <a:pt x="1492156" y="153054"/>
                </a:cubicBezTo>
                <a:cubicBezTo>
                  <a:pt x="1508439" y="107236"/>
                  <a:pt x="1522587" y="66986"/>
                  <a:pt x="1539815" y="41491"/>
                </a:cubicBezTo>
                <a:cubicBezTo>
                  <a:pt x="1557043" y="15996"/>
                  <a:pt x="1562091" y="-1353"/>
                  <a:pt x="1595524" y="82"/>
                </a:cubicBezTo>
                <a:cubicBezTo>
                  <a:pt x="1628957" y="1517"/>
                  <a:pt x="1637039" y="23161"/>
                  <a:pt x="1654688" y="50102"/>
                </a:cubicBezTo>
                <a:cubicBezTo>
                  <a:pt x="1672338" y="77043"/>
                  <a:pt x="1686808" y="121133"/>
                  <a:pt x="1701421" y="161725"/>
                </a:cubicBezTo>
                <a:cubicBezTo>
                  <a:pt x="1716034" y="202317"/>
                  <a:pt x="1723409" y="228447"/>
                  <a:pt x="1742364" y="293653"/>
                </a:cubicBezTo>
                <a:cubicBezTo>
                  <a:pt x="1761319" y="358859"/>
                  <a:pt x="1789374" y="461976"/>
                  <a:pt x="1815153" y="552961"/>
                </a:cubicBezTo>
                <a:cubicBezTo>
                  <a:pt x="1840932" y="643946"/>
                  <a:pt x="1863678" y="741755"/>
                  <a:pt x="1897039" y="839564"/>
                </a:cubicBezTo>
                <a:cubicBezTo>
                  <a:pt x="1930400" y="937373"/>
                  <a:pt x="1976651" y="1057929"/>
                  <a:pt x="2015320" y="1139815"/>
                </a:cubicBezTo>
                <a:cubicBezTo>
                  <a:pt x="2053989" y="1221701"/>
                  <a:pt x="2081284" y="1269468"/>
                  <a:pt x="2129051" y="1330883"/>
                </a:cubicBezTo>
                <a:cubicBezTo>
                  <a:pt x="2176818" y="1392298"/>
                  <a:pt x="2238992" y="1460537"/>
                  <a:pt x="2301923" y="1508304"/>
                </a:cubicBezTo>
                <a:cubicBezTo>
                  <a:pt x="2364854" y="1556071"/>
                  <a:pt x="2411863" y="1583367"/>
                  <a:pt x="2506639" y="1617486"/>
                </a:cubicBezTo>
                <a:cubicBezTo>
                  <a:pt x="2601415" y="1651605"/>
                  <a:pt x="2756848" y="1691033"/>
                  <a:pt x="2870579" y="1713021"/>
                </a:cubicBezTo>
                <a:cubicBezTo>
                  <a:pt x="2984310" y="1735009"/>
                  <a:pt x="3086668" y="1742212"/>
                  <a:pt x="3189027" y="1749415"/>
                </a:cubicBezTo>
              </a:path>
            </a:pathLst>
          </a:cu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4" name="直接箭头连接符 57">
            <a:extLst>
              <a:ext uri="{FF2B5EF4-FFF2-40B4-BE49-F238E27FC236}">
                <a16:creationId xmlns:a16="http://schemas.microsoft.com/office/drawing/2014/main" id="{52ECA978-DDAD-4C62-8D9E-2CFDCA559CC3}"/>
              </a:ext>
            </a:extLst>
          </p:cNvPr>
          <p:cNvCxnSpPr>
            <a:cxnSpLocks/>
          </p:cNvCxnSpPr>
          <p:nvPr/>
        </p:nvCxnSpPr>
        <p:spPr>
          <a:xfrm flipV="1">
            <a:off x="2116965" y="5992218"/>
            <a:ext cx="0" cy="300754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1BF048A-B935-4706-9797-AB664B3E7A79}"/>
                  </a:ext>
                </a:extLst>
              </p:cNvPr>
              <p:cNvSpPr/>
              <p:nvPr/>
            </p:nvSpPr>
            <p:spPr>
              <a:xfrm>
                <a:off x="92632" y="1404094"/>
                <a:ext cx="437970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Shading: pressure perturbation</a:t>
                </a:r>
                <a:br>
                  <a:rPr lang="en-US" dirty="0">
                    <a:solidFill>
                      <a:prstClr val="black"/>
                    </a:solidFill>
                  </a:rPr>
                </a:br>
                <a:r>
                  <a:rPr lang="en-US" dirty="0">
                    <a:solidFill>
                      <a:prstClr val="black"/>
                    </a:solidFill>
                  </a:rPr>
                  <a:t>updraft (</a:t>
                </a:r>
                <a:r>
                  <a:rPr lang="en-US" b="1" dirty="0">
                    <a:solidFill>
                      <a:srgbClr val="FF0000"/>
                    </a:solidFill>
                  </a:rPr>
                  <a:t>red</a:t>
                </a:r>
                <a:r>
                  <a:rPr lang="en-US" dirty="0">
                    <a:solidFill>
                      <a:prstClr val="black"/>
                    </a:solidFill>
                  </a:rPr>
                  <a:t>) ; downdraft: (</a:t>
                </a:r>
                <a:r>
                  <a:rPr lang="en-US" b="1" dirty="0">
                    <a:solidFill>
                      <a:srgbClr val="0000FF"/>
                    </a:solidFill>
                  </a:rPr>
                  <a:t>blue) </a:t>
                </a:r>
                <a:r>
                  <a:rPr lang="en-US" dirty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𝑚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1BF048A-B935-4706-9797-AB664B3E7A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2" y="1404094"/>
                <a:ext cx="4379706" cy="646331"/>
              </a:xfrm>
              <a:prstGeom prst="rect">
                <a:avLst/>
              </a:prstGeom>
              <a:blipFill rotWithShape="0">
                <a:blip r:embed="rId7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315BBC4E-A65F-4DB7-88DB-0FCD93B08760}"/>
              </a:ext>
            </a:extLst>
          </p:cNvPr>
          <p:cNvSpPr txBox="1"/>
          <p:nvPr/>
        </p:nvSpPr>
        <p:spPr>
          <a:xfrm>
            <a:off x="553767" y="5042576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579C11E-13C2-470A-98F8-CC5395DDC788}"/>
              </a:ext>
            </a:extLst>
          </p:cNvPr>
          <p:cNvSpPr txBox="1"/>
          <p:nvPr/>
        </p:nvSpPr>
        <p:spPr>
          <a:xfrm>
            <a:off x="3332640" y="5042577"/>
            <a:ext cx="33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B856E67-7ADF-4E85-964E-C834EEC29DF2}"/>
              </a:ext>
            </a:extLst>
          </p:cNvPr>
          <p:cNvSpPr txBox="1"/>
          <p:nvPr/>
        </p:nvSpPr>
        <p:spPr>
          <a:xfrm>
            <a:off x="1798363" y="5079103"/>
            <a:ext cx="809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 [km]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8184669" y="2052084"/>
            <a:ext cx="3819283" cy="3218114"/>
            <a:chOff x="8184669" y="2052084"/>
            <a:chExt cx="3819283" cy="3218114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/>
            <a:srcRect l="6458" t="6601"/>
            <a:stretch/>
          </p:blipFill>
          <p:spPr>
            <a:xfrm>
              <a:off x="8184669" y="2052084"/>
              <a:ext cx="3819283" cy="3218114"/>
            </a:xfrm>
            <a:prstGeom prst="rect">
              <a:avLst/>
            </a:prstGeom>
          </p:spPr>
        </p:pic>
        <p:sp>
          <p:nvSpPr>
            <p:cNvPr id="48" name="Freeform 47"/>
            <p:cNvSpPr/>
            <p:nvPr/>
          </p:nvSpPr>
          <p:spPr>
            <a:xfrm>
              <a:off x="8481921" y="2400393"/>
              <a:ext cx="217765" cy="185706"/>
            </a:xfrm>
            <a:custGeom>
              <a:avLst/>
              <a:gdLst>
                <a:gd name="connsiteX0" fmla="*/ 8473 w 217765"/>
                <a:gd name="connsiteY0" fmla="*/ 183114 h 185706"/>
                <a:gd name="connsiteX1" fmla="*/ 88683 w 217765"/>
                <a:gd name="connsiteY1" fmla="*/ 167072 h 185706"/>
                <a:gd name="connsiteX2" fmla="*/ 159269 w 217765"/>
                <a:gd name="connsiteY2" fmla="*/ 134988 h 185706"/>
                <a:gd name="connsiteX3" fmla="*/ 210603 w 217765"/>
                <a:gd name="connsiteY3" fmla="*/ 99695 h 185706"/>
                <a:gd name="connsiteX4" fmla="*/ 217020 w 217765"/>
                <a:gd name="connsiteY4" fmla="*/ 61194 h 185706"/>
                <a:gd name="connsiteX5" fmla="*/ 207395 w 217765"/>
                <a:gd name="connsiteY5" fmla="*/ 13068 h 185706"/>
                <a:gd name="connsiteX6" fmla="*/ 152852 w 217765"/>
                <a:gd name="connsiteY6" fmla="*/ 234 h 185706"/>
                <a:gd name="connsiteX7" fmla="*/ 101517 w 217765"/>
                <a:gd name="connsiteY7" fmla="*/ 6651 h 185706"/>
                <a:gd name="connsiteX8" fmla="*/ 59808 w 217765"/>
                <a:gd name="connsiteY8" fmla="*/ 29110 h 185706"/>
                <a:gd name="connsiteX9" fmla="*/ 27723 w 217765"/>
                <a:gd name="connsiteY9" fmla="*/ 61194 h 185706"/>
                <a:gd name="connsiteX10" fmla="*/ 5264 w 217765"/>
                <a:gd name="connsiteY10" fmla="*/ 112529 h 185706"/>
                <a:gd name="connsiteX11" fmla="*/ 8473 w 217765"/>
                <a:gd name="connsiteY11" fmla="*/ 183114 h 18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765" h="185706">
                  <a:moveTo>
                    <a:pt x="8473" y="183114"/>
                  </a:moveTo>
                  <a:cubicBezTo>
                    <a:pt x="22376" y="192204"/>
                    <a:pt x="63550" y="175093"/>
                    <a:pt x="88683" y="167072"/>
                  </a:cubicBezTo>
                  <a:cubicBezTo>
                    <a:pt x="113816" y="159051"/>
                    <a:pt x="138949" y="146217"/>
                    <a:pt x="159269" y="134988"/>
                  </a:cubicBezTo>
                  <a:cubicBezTo>
                    <a:pt x="179589" y="123759"/>
                    <a:pt x="200978" y="111994"/>
                    <a:pt x="210603" y="99695"/>
                  </a:cubicBezTo>
                  <a:cubicBezTo>
                    <a:pt x="220228" y="87396"/>
                    <a:pt x="217555" y="75632"/>
                    <a:pt x="217020" y="61194"/>
                  </a:cubicBezTo>
                  <a:cubicBezTo>
                    <a:pt x="216485" y="46756"/>
                    <a:pt x="218090" y="23228"/>
                    <a:pt x="207395" y="13068"/>
                  </a:cubicBezTo>
                  <a:cubicBezTo>
                    <a:pt x="196700" y="2908"/>
                    <a:pt x="170498" y="1303"/>
                    <a:pt x="152852" y="234"/>
                  </a:cubicBezTo>
                  <a:cubicBezTo>
                    <a:pt x="135206" y="-836"/>
                    <a:pt x="117024" y="1838"/>
                    <a:pt x="101517" y="6651"/>
                  </a:cubicBezTo>
                  <a:cubicBezTo>
                    <a:pt x="86010" y="11464"/>
                    <a:pt x="72107" y="20020"/>
                    <a:pt x="59808" y="29110"/>
                  </a:cubicBezTo>
                  <a:cubicBezTo>
                    <a:pt x="47509" y="38200"/>
                    <a:pt x="36814" y="47291"/>
                    <a:pt x="27723" y="61194"/>
                  </a:cubicBezTo>
                  <a:cubicBezTo>
                    <a:pt x="18632" y="75097"/>
                    <a:pt x="9542" y="97021"/>
                    <a:pt x="5264" y="112529"/>
                  </a:cubicBezTo>
                  <a:cubicBezTo>
                    <a:pt x="986" y="128036"/>
                    <a:pt x="-5430" y="174024"/>
                    <a:pt x="8473" y="183114"/>
                  </a:cubicBez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A6A8AB"/>
                  </a:solidFill>
                </a:ln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8482726" y="2524318"/>
              <a:ext cx="249148" cy="129051"/>
            </a:xfrm>
            <a:custGeom>
              <a:avLst/>
              <a:gdLst>
                <a:gd name="connsiteX0" fmla="*/ 94 w 248904"/>
                <a:gd name="connsiteY0" fmla="*/ 80756 h 128887"/>
                <a:gd name="connsiteX1" fmla="*/ 70680 w 248904"/>
                <a:gd name="connsiteY1" fmla="*/ 67922 h 128887"/>
                <a:gd name="connsiteX2" fmla="*/ 163724 w 248904"/>
                <a:gd name="connsiteY2" fmla="*/ 29421 h 128887"/>
                <a:gd name="connsiteX3" fmla="*/ 215058 w 248904"/>
                <a:gd name="connsiteY3" fmla="*/ 545 h 128887"/>
                <a:gd name="connsiteX4" fmla="*/ 240726 w 248904"/>
                <a:gd name="connsiteY4" fmla="*/ 55089 h 128887"/>
                <a:gd name="connsiteX5" fmla="*/ 240726 w 248904"/>
                <a:gd name="connsiteY5" fmla="*/ 119257 h 128887"/>
                <a:gd name="connsiteX6" fmla="*/ 144473 w 248904"/>
                <a:gd name="connsiteY6" fmla="*/ 116049 h 128887"/>
                <a:gd name="connsiteX7" fmla="*/ 57846 w 248904"/>
                <a:gd name="connsiteY7" fmla="*/ 128882 h 128887"/>
                <a:gd name="connsiteX8" fmla="*/ 94 w 248904"/>
                <a:gd name="connsiteY8" fmla="*/ 80756 h 128887"/>
                <a:gd name="connsiteX0" fmla="*/ 265 w 249075"/>
                <a:gd name="connsiteY0" fmla="*/ 80747 h 128878"/>
                <a:gd name="connsiteX1" fmla="*/ 80376 w 249075"/>
                <a:gd name="connsiteY1" fmla="*/ 64738 h 128878"/>
                <a:gd name="connsiteX2" fmla="*/ 163895 w 249075"/>
                <a:gd name="connsiteY2" fmla="*/ 29412 h 128878"/>
                <a:gd name="connsiteX3" fmla="*/ 215229 w 249075"/>
                <a:gd name="connsiteY3" fmla="*/ 536 h 128878"/>
                <a:gd name="connsiteX4" fmla="*/ 240897 w 249075"/>
                <a:gd name="connsiteY4" fmla="*/ 55080 h 128878"/>
                <a:gd name="connsiteX5" fmla="*/ 240897 w 249075"/>
                <a:gd name="connsiteY5" fmla="*/ 119248 h 128878"/>
                <a:gd name="connsiteX6" fmla="*/ 144644 w 249075"/>
                <a:gd name="connsiteY6" fmla="*/ 116040 h 128878"/>
                <a:gd name="connsiteX7" fmla="*/ 58017 w 249075"/>
                <a:gd name="connsiteY7" fmla="*/ 128873 h 128878"/>
                <a:gd name="connsiteX8" fmla="*/ 265 w 249075"/>
                <a:gd name="connsiteY8" fmla="*/ 80747 h 128878"/>
                <a:gd name="connsiteX0" fmla="*/ 265 w 249075"/>
                <a:gd name="connsiteY0" fmla="*/ 80950 h 129081"/>
                <a:gd name="connsiteX1" fmla="*/ 80376 w 249075"/>
                <a:gd name="connsiteY1" fmla="*/ 64941 h 129081"/>
                <a:gd name="connsiteX2" fmla="*/ 157545 w 249075"/>
                <a:gd name="connsiteY2" fmla="*/ 26440 h 129081"/>
                <a:gd name="connsiteX3" fmla="*/ 215229 w 249075"/>
                <a:gd name="connsiteY3" fmla="*/ 739 h 129081"/>
                <a:gd name="connsiteX4" fmla="*/ 240897 w 249075"/>
                <a:gd name="connsiteY4" fmla="*/ 55283 h 129081"/>
                <a:gd name="connsiteX5" fmla="*/ 240897 w 249075"/>
                <a:gd name="connsiteY5" fmla="*/ 119451 h 129081"/>
                <a:gd name="connsiteX6" fmla="*/ 144644 w 249075"/>
                <a:gd name="connsiteY6" fmla="*/ 116243 h 129081"/>
                <a:gd name="connsiteX7" fmla="*/ 58017 w 249075"/>
                <a:gd name="connsiteY7" fmla="*/ 129076 h 129081"/>
                <a:gd name="connsiteX8" fmla="*/ 265 w 249075"/>
                <a:gd name="connsiteY8" fmla="*/ 80950 h 129081"/>
                <a:gd name="connsiteX0" fmla="*/ 338 w 249148"/>
                <a:gd name="connsiteY0" fmla="*/ 80920 h 129051"/>
                <a:gd name="connsiteX1" fmla="*/ 83624 w 249148"/>
                <a:gd name="connsiteY1" fmla="*/ 58561 h 129051"/>
                <a:gd name="connsiteX2" fmla="*/ 157618 w 249148"/>
                <a:gd name="connsiteY2" fmla="*/ 26410 h 129051"/>
                <a:gd name="connsiteX3" fmla="*/ 215302 w 249148"/>
                <a:gd name="connsiteY3" fmla="*/ 709 h 129051"/>
                <a:gd name="connsiteX4" fmla="*/ 240970 w 249148"/>
                <a:gd name="connsiteY4" fmla="*/ 55253 h 129051"/>
                <a:gd name="connsiteX5" fmla="*/ 240970 w 249148"/>
                <a:gd name="connsiteY5" fmla="*/ 119421 h 129051"/>
                <a:gd name="connsiteX6" fmla="*/ 144717 w 249148"/>
                <a:gd name="connsiteY6" fmla="*/ 116213 h 129051"/>
                <a:gd name="connsiteX7" fmla="*/ 58090 w 249148"/>
                <a:gd name="connsiteY7" fmla="*/ 129046 h 129051"/>
                <a:gd name="connsiteX8" fmla="*/ 338 w 249148"/>
                <a:gd name="connsiteY8" fmla="*/ 80920 h 129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148" h="129051">
                  <a:moveTo>
                    <a:pt x="338" y="80920"/>
                  </a:moveTo>
                  <a:cubicBezTo>
                    <a:pt x="4594" y="69173"/>
                    <a:pt x="57411" y="67646"/>
                    <a:pt x="83624" y="58561"/>
                  </a:cubicBezTo>
                  <a:cubicBezTo>
                    <a:pt x="109837" y="49476"/>
                    <a:pt x="135672" y="36052"/>
                    <a:pt x="157618" y="26410"/>
                  </a:cubicBezTo>
                  <a:cubicBezTo>
                    <a:pt x="179564" y="16768"/>
                    <a:pt x="201410" y="-4098"/>
                    <a:pt x="215302" y="709"/>
                  </a:cubicBezTo>
                  <a:cubicBezTo>
                    <a:pt x="229194" y="5516"/>
                    <a:pt x="236692" y="35468"/>
                    <a:pt x="240970" y="55253"/>
                  </a:cubicBezTo>
                  <a:cubicBezTo>
                    <a:pt x="245248" y="75038"/>
                    <a:pt x="257012" y="109261"/>
                    <a:pt x="240970" y="119421"/>
                  </a:cubicBezTo>
                  <a:cubicBezTo>
                    <a:pt x="224928" y="129581"/>
                    <a:pt x="175197" y="114609"/>
                    <a:pt x="144717" y="116213"/>
                  </a:cubicBezTo>
                  <a:cubicBezTo>
                    <a:pt x="114237" y="117817"/>
                    <a:pt x="83223" y="128511"/>
                    <a:pt x="58090" y="129046"/>
                  </a:cubicBezTo>
                  <a:cubicBezTo>
                    <a:pt x="32957" y="129581"/>
                    <a:pt x="-3918" y="92667"/>
                    <a:pt x="338" y="80920"/>
                  </a:cubicBezTo>
                  <a:close/>
                </a:path>
              </a:pathLst>
            </a:custGeom>
            <a:solidFill>
              <a:srgbClr val="BDB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870A772-FB6B-44BA-A18B-49C6F2E8BD2B}"/>
              </a:ext>
            </a:extLst>
          </p:cNvPr>
          <p:cNvSpPr txBox="1"/>
          <p:nvPr/>
        </p:nvSpPr>
        <p:spPr>
          <a:xfrm>
            <a:off x="5068647" y="1790762"/>
            <a:ext cx="219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Simulation</a:t>
            </a:r>
          </a:p>
        </p:txBody>
      </p:sp>
    </p:spTree>
    <p:extLst>
      <p:ext uri="{BB962C8B-B14F-4D97-AF65-F5344CB8AC3E}">
        <p14:creationId xmlns:p14="http://schemas.microsoft.com/office/powerpoint/2010/main" val="1276061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6638</TotalTime>
  <Words>1344</Words>
  <Application>Microsoft Office PowerPoint</Application>
  <PresentationFormat>Widescreen</PresentationFormat>
  <Paragraphs>305</Paragraphs>
  <Slides>25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Calibri Light</vt:lpstr>
      <vt:lpstr>Cambria Math</vt:lpstr>
      <vt:lpstr>Trebuchet MS</vt:lpstr>
      <vt:lpstr>Wingdings</vt:lpstr>
      <vt:lpstr>Wingdings 3</vt:lpstr>
      <vt:lpstr>Office 主题​​</vt:lpstr>
      <vt:lpstr>Facet</vt:lpstr>
      <vt:lpstr>Examining the Impact of Stratiform Rainband Heating on TC Structure using Idealized Simulations</vt:lpstr>
      <vt:lpstr>What do we know about stratiform rainband?</vt:lpstr>
      <vt:lpstr>What do we know about stratiform rainband?</vt:lpstr>
      <vt:lpstr>Model and Experiment Setup</vt:lpstr>
      <vt:lpstr>Re-examine Moon and Nolan 2010 stratiform heating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the heating and cooling structure within an observed hurricane stratiform rainband look?</vt:lpstr>
      <vt:lpstr>PowerPoint Presentation</vt:lpstr>
      <vt:lpstr>PowerPoint Presentation</vt:lpstr>
      <vt:lpstr>PowerPoint Presentation</vt:lpstr>
      <vt:lpstr>PowerPoint Presentation</vt:lpstr>
      <vt:lpstr>Could this forced updraft trigger buoyant updraft?</vt:lpstr>
      <vt:lpstr>Conclusions</vt:lpstr>
      <vt:lpstr>Conclusions</vt:lpstr>
      <vt:lpstr>PowerPoint Presentation</vt:lpstr>
      <vt:lpstr>PowerPoint Presentation</vt:lpstr>
      <vt:lpstr>Hor. Divergence</vt:lpstr>
      <vt:lpstr>Hor. Divergence</vt:lpstr>
      <vt:lpstr>PowerPoint Presentation</vt:lpstr>
      <vt:lpstr>Pressure Perturbation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Chau Lam Yu</dc:creator>
  <cp:lastModifiedBy>Chau Lam Yu</cp:lastModifiedBy>
  <cp:revision>187</cp:revision>
  <cp:lastPrinted>2018-04-20T03:44:58Z</cp:lastPrinted>
  <dcterms:created xsi:type="dcterms:W3CDTF">2018-04-08T17:46:01Z</dcterms:created>
  <dcterms:modified xsi:type="dcterms:W3CDTF">2018-05-23T20:35:21Z</dcterms:modified>
</cp:coreProperties>
</file>